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7" r:id="rId2"/>
    <p:sldId id="298" r:id="rId3"/>
    <p:sldId id="301" r:id="rId4"/>
    <p:sldId id="280" r:id="rId5"/>
    <p:sldId id="276" r:id="rId6"/>
    <p:sldId id="303" r:id="rId7"/>
    <p:sldId id="295" r:id="rId8"/>
    <p:sldId id="305" r:id="rId9"/>
    <p:sldId id="299" r:id="rId10"/>
    <p:sldId id="304" r:id="rId11"/>
  </p:sldIdLst>
  <p:sldSz cx="6858000" cy="9144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CCFFCC"/>
    <a:srgbClr val="339966"/>
    <a:srgbClr val="CCFF66"/>
    <a:srgbClr val="CC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98"/>
    <p:restoredTop sz="91431"/>
  </p:normalViewPr>
  <p:slideViewPr>
    <p:cSldViewPr>
      <p:cViewPr>
        <p:scale>
          <a:sx n="129" d="100"/>
          <a:sy n="129" d="100"/>
        </p:scale>
        <p:origin x="1904" y="-285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FA2875-0368-4CAB-B731-280104E9B57A}" type="datetimeFigureOut">
              <a:rPr lang="fr-FR" smtClean="0"/>
              <a:pPr/>
              <a:t>10/03/2023</a:t>
            </a:fld>
            <a:endParaRPr lang="fr-FR"/>
          </a:p>
        </p:txBody>
      </p:sp>
      <p:sp>
        <p:nvSpPr>
          <p:cNvPr id="4" name="Espace réservé de l'image des diapositives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44CA5C-817E-4848-8D4E-6CF053C2D62A}"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644CA5C-817E-4848-8D4E-6CF053C2D62A}" type="slidenum">
              <a:rPr lang="fr-FR" smtClean="0"/>
              <a:pPr/>
              <a:t>1</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44CA5C-817E-4848-8D4E-6CF053C2D62A}" type="slidenum">
              <a:rPr lang="fr-FR" smtClean="0"/>
              <a:pPr/>
              <a:t>2</a:t>
            </a:fld>
            <a:endParaRPr lang="fr-FR"/>
          </a:p>
        </p:txBody>
      </p:sp>
    </p:spTree>
    <p:extLst>
      <p:ext uri="{BB962C8B-B14F-4D97-AF65-F5344CB8AC3E}">
        <p14:creationId xmlns:p14="http://schemas.microsoft.com/office/powerpoint/2010/main" val="235697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69"/>
            <a:ext cx="5829300" cy="1960033"/>
          </a:xfrm>
        </p:spPr>
        <p:txBody>
          <a:bodyPr/>
          <a:lstStyle/>
          <a:p>
            <a:r>
              <a:rPr lang="fr-FR"/>
              <a:t>Cliquez pour modifier le style du titre</a:t>
            </a:r>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54761CD0-F0DF-4F71-8B99-F316E5B9A408}" type="datetimeFigureOut">
              <a:rPr lang="fr-FR" smtClean="0"/>
              <a:pPr/>
              <a:t>10/03/2023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F8CF85-D136-4404-9448-95D40F007C8A}"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4761CD0-F0DF-4F71-8B99-F316E5B9A408}" type="datetimeFigureOut">
              <a:rPr lang="fr-FR" smtClean="0"/>
              <a:pPr/>
              <a:t>10/03/2023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F8CF85-D136-4404-9448-95D40F007C8A}"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366186"/>
            <a:ext cx="1543050" cy="780203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342900" y="366186"/>
            <a:ext cx="4514850" cy="780203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4761CD0-F0DF-4F71-8B99-F316E5B9A408}" type="datetimeFigureOut">
              <a:rPr lang="fr-FR" smtClean="0"/>
              <a:pPr/>
              <a:t>10/03/2023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F8CF85-D136-4404-9448-95D40F007C8A}"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4761CD0-F0DF-4F71-8B99-F316E5B9A408}" type="datetimeFigureOut">
              <a:rPr lang="fr-FR" smtClean="0"/>
              <a:pPr/>
              <a:t>10/03/2023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F8CF85-D136-4404-9448-95D40F007C8A}"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54761CD0-F0DF-4F71-8B99-F316E5B9A408}" type="datetimeFigureOut">
              <a:rPr lang="fr-FR" smtClean="0"/>
              <a:pPr/>
              <a:t>10/03/2023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F8CF85-D136-4404-9448-95D40F007C8A}"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34290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8615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4761CD0-F0DF-4F71-8B99-F316E5B9A408}" type="datetimeFigureOut">
              <a:rPr lang="fr-FR" smtClean="0"/>
              <a:pPr/>
              <a:t>10/03/2023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8F8CF85-D136-4404-9448-95D40F007C8A}"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4761CD0-F0DF-4F71-8B99-F316E5B9A408}" type="datetimeFigureOut">
              <a:rPr lang="fr-FR" smtClean="0"/>
              <a:pPr/>
              <a:t>10/03/2023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8F8CF85-D136-4404-9448-95D40F007C8A}"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54761CD0-F0DF-4F71-8B99-F316E5B9A408}" type="datetimeFigureOut">
              <a:rPr lang="fr-FR" smtClean="0"/>
              <a:pPr/>
              <a:t>10/03/2023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8F8CF85-D136-4404-9448-95D40F007C8A}"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4761CD0-F0DF-4F71-8B99-F316E5B9A408}" type="datetimeFigureOut">
              <a:rPr lang="fr-FR" smtClean="0"/>
              <a:pPr/>
              <a:t>10/03/2023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8F8CF85-D136-4404-9448-95D40F007C8A}"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1" y="364067"/>
            <a:ext cx="2256235" cy="154940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4761CD0-F0DF-4F71-8B99-F316E5B9A408}" type="datetimeFigureOut">
              <a:rPr lang="fr-FR" smtClean="0"/>
              <a:pPr/>
              <a:t>10/03/2023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8F8CF85-D136-4404-9448-95D40F007C8A}"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1"/>
            <a:ext cx="4114800" cy="755651"/>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4761CD0-F0DF-4F71-8B99-F316E5B9A408}" type="datetimeFigureOut">
              <a:rPr lang="fr-FR" smtClean="0"/>
              <a:pPr/>
              <a:t>10/03/2023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8F8CF85-D136-4404-9448-95D40F007C8A}"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342900" y="2133602"/>
            <a:ext cx="6172200" cy="603461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54761CD0-F0DF-4F71-8B99-F316E5B9A408}" type="datetimeFigureOut">
              <a:rPr lang="fr-FR" smtClean="0"/>
              <a:pPr/>
              <a:t>10/03/2023</a:t>
            </a:fld>
            <a:endParaRPr lang="fr-FR"/>
          </a:p>
        </p:txBody>
      </p:sp>
      <p:sp>
        <p:nvSpPr>
          <p:cNvPr id="5" name="Espace réservé du pied de page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98F8CF85-D136-4404-9448-95D40F007C8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paul.martinez@loctt.fr"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s://goo.gl/maps/pFBaUMCoQgUM7MTr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paul.martinez@loctt.fr" TargetMode="External"/><Relationship Id="rId4" Type="http://schemas.openxmlformats.org/officeDocument/2006/relationships/hyperlink" Target="mailto:balma@loctt.fr"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oo.gl/maps/EHsRGKHz6rMcf2WCA"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jpeg"/><Relationship Id="rId5" Type="http://schemas.openxmlformats.org/officeDocument/2006/relationships/image" Target="../media/image10.jpeg"/><Relationship Id="rId10" Type="http://schemas.openxmlformats.org/officeDocument/2006/relationships/image" Target="../media/image14.jpeg"/><Relationship Id="rId4" Type="http://schemas.openxmlformats.org/officeDocument/2006/relationships/image" Target="../media/image9.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paul.martinez@loctt.fr"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journal&#10;&#10;Description générée automatiquement">
            <a:extLst>
              <a:ext uri="{FF2B5EF4-FFF2-40B4-BE49-F238E27FC236}">
                <a16:creationId xmlns:a16="http://schemas.microsoft.com/office/drawing/2014/main" id="{30EB6C72-175D-6C19-9B37-EA6DB8D46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76" y="63364"/>
            <a:ext cx="6323047" cy="90172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9892E9-B1DB-3C47-A4A1-BAD2B5267EB1}"/>
              </a:ext>
            </a:extLst>
          </p:cNvPr>
          <p:cNvSpPr txBox="1"/>
          <p:nvPr/>
        </p:nvSpPr>
        <p:spPr>
          <a:xfrm>
            <a:off x="138944" y="227713"/>
            <a:ext cx="6192688" cy="461665"/>
          </a:xfrm>
          <a:prstGeom prst="rect">
            <a:avLst/>
          </a:prstGeom>
          <a:solidFill>
            <a:schemeClr val="bg1"/>
          </a:solidFill>
        </p:spPr>
        <p:txBody>
          <a:bodyPr wrap="square" rtlCol="0">
            <a:spAutoFit/>
          </a:bodyPr>
          <a:lstStyle/>
          <a:p>
            <a:pPr algn="ctr"/>
            <a:r>
              <a:rPr lang="fr-FR" sz="2400" b="1" spc="-150" dirty="0">
                <a:solidFill>
                  <a:srgbClr val="002060"/>
                </a:solidFill>
              </a:rPr>
              <a:t>Restauration</a:t>
            </a:r>
          </a:p>
        </p:txBody>
      </p:sp>
      <p:sp>
        <p:nvSpPr>
          <p:cNvPr id="5" name="ZoneTexte 4">
            <a:extLst>
              <a:ext uri="{FF2B5EF4-FFF2-40B4-BE49-F238E27FC236}">
                <a16:creationId xmlns:a16="http://schemas.microsoft.com/office/drawing/2014/main" id="{4EEB7FB7-D584-3342-900C-B1E929CE43EB}"/>
              </a:ext>
            </a:extLst>
          </p:cNvPr>
          <p:cNvSpPr txBox="1"/>
          <p:nvPr/>
        </p:nvSpPr>
        <p:spPr>
          <a:xfrm>
            <a:off x="138944" y="800913"/>
            <a:ext cx="6535396" cy="1169551"/>
          </a:xfrm>
          <a:prstGeom prst="rect">
            <a:avLst/>
          </a:prstGeom>
          <a:noFill/>
        </p:spPr>
        <p:txBody>
          <a:bodyPr wrap="square" rtlCol="0">
            <a:spAutoFit/>
          </a:bodyPr>
          <a:lstStyle/>
          <a:p>
            <a:r>
              <a:rPr lang="fr-FR" sz="1400" b="1" dirty="0"/>
              <a:t>Possibilité de manger au self du CREPS du jeudi soir au dimanche midi (voir tarif en page 8) : </a:t>
            </a:r>
          </a:p>
          <a:p>
            <a:r>
              <a:rPr lang="fr-FR" sz="1400" dirty="0"/>
              <a:t>Merci de réserver les repas avant le 10 avril au soir auprès de Paul MARTINEZ </a:t>
            </a:r>
            <a:r>
              <a:rPr lang="fr-FR" sz="1400" dirty="0">
                <a:hlinkClick r:id="rId2"/>
              </a:rPr>
              <a:t>paul.martinez@loctt.fr</a:t>
            </a:r>
            <a:r>
              <a:rPr lang="fr-FR" sz="1400" dirty="0"/>
              <a:t>  </a:t>
            </a:r>
          </a:p>
          <a:p>
            <a:endParaRPr lang="fr-FR" sz="1400" b="1" dirty="0"/>
          </a:p>
        </p:txBody>
      </p:sp>
      <p:sp>
        <p:nvSpPr>
          <p:cNvPr id="2" name="ZoneTexte 1">
            <a:extLst>
              <a:ext uri="{FF2B5EF4-FFF2-40B4-BE49-F238E27FC236}">
                <a16:creationId xmlns:a16="http://schemas.microsoft.com/office/drawing/2014/main" id="{F9E6042B-20DD-ED15-6CC9-6C490AF7542D}"/>
              </a:ext>
            </a:extLst>
          </p:cNvPr>
          <p:cNvSpPr txBox="1"/>
          <p:nvPr/>
        </p:nvSpPr>
        <p:spPr>
          <a:xfrm>
            <a:off x="161615" y="3546411"/>
            <a:ext cx="6525344" cy="2893100"/>
          </a:xfrm>
          <a:prstGeom prst="rect">
            <a:avLst/>
          </a:prstGeom>
          <a:noFill/>
        </p:spPr>
        <p:txBody>
          <a:bodyPr wrap="square" rtlCol="0">
            <a:spAutoFit/>
          </a:bodyPr>
          <a:lstStyle/>
          <a:p>
            <a:r>
              <a:rPr lang="fr-FR" sz="1400" b="1" dirty="0"/>
              <a:t>La Buvette vous proposera : </a:t>
            </a:r>
          </a:p>
          <a:p>
            <a:endParaRPr lang="fr-FR" sz="1400" b="1" dirty="0"/>
          </a:p>
          <a:p>
            <a:pPr marL="285750" indent="-285750">
              <a:buFont typeface="Wingdings" pitchFamily="2" charset="2"/>
              <a:buChar char="Ø"/>
            </a:pPr>
            <a:r>
              <a:rPr lang="fr-FR" sz="1400" dirty="0"/>
              <a:t>Sandwiches</a:t>
            </a:r>
          </a:p>
          <a:p>
            <a:pPr marL="285750" indent="-285750">
              <a:buFont typeface="Wingdings" pitchFamily="2" charset="2"/>
              <a:buChar char="Ø"/>
            </a:pPr>
            <a:r>
              <a:rPr lang="fr-FR" sz="1400" dirty="0"/>
              <a:t>Chips</a:t>
            </a:r>
          </a:p>
          <a:p>
            <a:pPr marL="285750" indent="-285750">
              <a:buFont typeface="Wingdings" pitchFamily="2" charset="2"/>
              <a:buChar char="Ø"/>
            </a:pPr>
            <a:r>
              <a:rPr lang="fr-FR" sz="1400" dirty="0"/>
              <a:t>Crêpes</a:t>
            </a:r>
          </a:p>
          <a:p>
            <a:pPr marL="285750" indent="-285750">
              <a:buFont typeface="Wingdings" pitchFamily="2" charset="2"/>
              <a:buChar char="Ø"/>
            </a:pPr>
            <a:r>
              <a:rPr lang="fr-FR" sz="1400" dirty="0"/>
              <a:t>Gâteaux, compotes, fruits</a:t>
            </a:r>
          </a:p>
          <a:p>
            <a:pPr marL="285750" indent="-285750">
              <a:buFont typeface="Wingdings" pitchFamily="2" charset="2"/>
              <a:buChar char="Ø"/>
            </a:pPr>
            <a:r>
              <a:rPr lang="fr-FR" sz="1400" dirty="0"/>
              <a:t>Boissons fraîches : eau, soda</a:t>
            </a:r>
          </a:p>
          <a:p>
            <a:pPr marL="285750" indent="-285750">
              <a:buFont typeface="Wingdings" pitchFamily="2" charset="2"/>
              <a:buChar char="Ø"/>
            </a:pPr>
            <a:r>
              <a:rPr lang="fr-FR" sz="1400" dirty="0"/>
              <a:t>Boissons chaudes : thé, café</a:t>
            </a:r>
          </a:p>
          <a:p>
            <a:pPr marL="285750" indent="-285750">
              <a:buFont typeface="Wingdings" pitchFamily="2" charset="2"/>
              <a:buChar char="Ø"/>
            </a:pPr>
            <a:endParaRPr lang="fr-FR" sz="1400" dirty="0"/>
          </a:p>
          <a:p>
            <a:r>
              <a:rPr lang="fr-FR" sz="1400" dirty="0"/>
              <a:t>Aucun paiement ne pourra être réalisé sur place. Nous ouvrirons des comptes pour prise de tickets et la facture vous sera envoyée à la suite de la compétition. </a:t>
            </a:r>
          </a:p>
          <a:p>
            <a:endParaRPr lang="fr-FR" sz="1400" dirty="0"/>
          </a:p>
          <a:p>
            <a:r>
              <a:rPr lang="fr-FR" sz="1400" dirty="0"/>
              <a:t>La mise en place de sandwiches s’arrêtera à partir de 18h.</a:t>
            </a:r>
          </a:p>
        </p:txBody>
      </p:sp>
      <p:sp>
        <p:nvSpPr>
          <p:cNvPr id="6" name="ZoneTexte 5">
            <a:extLst>
              <a:ext uri="{FF2B5EF4-FFF2-40B4-BE49-F238E27FC236}">
                <a16:creationId xmlns:a16="http://schemas.microsoft.com/office/drawing/2014/main" id="{41BA06F9-3511-41DD-CFAC-CB1657527CA3}"/>
              </a:ext>
            </a:extLst>
          </p:cNvPr>
          <p:cNvSpPr txBox="1"/>
          <p:nvPr/>
        </p:nvSpPr>
        <p:spPr>
          <a:xfrm>
            <a:off x="161615" y="6722028"/>
            <a:ext cx="6525344" cy="738664"/>
          </a:xfrm>
          <a:prstGeom prst="rect">
            <a:avLst/>
          </a:prstGeom>
          <a:noFill/>
        </p:spPr>
        <p:txBody>
          <a:bodyPr wrap="square" rtlCol="0">
            <a:spAutoFit/>
          </a:bodyPr>
          <a:lstStyle/>
          <a:p>
            <a:r>
              <a:rPr lang="fr-FR" sz="1400" b="1" dirty="0"/>
              <a:t>Attention, le CREPS nous interdit de consommer des produits autres que ceux achetés sur place. Si vous souhaitez consommer vos propres produits vous devrez sortir du CREPS.</a:t>
            </a:r>
          </a:p>
        </p:txBody>
      </p:sp>
      <p:pic>
        <p:nvPicPr>
          <p:cNvPr id="3" name="Image 2">
            <a:extLst>
              <a:ext uri="{FF2B5EF4-FFF2-40B4-BE49-F238E27FC236}">
                <a16:creationId xmlns:a16="http://schemas.microsoft.com/office/drawing/2014/main" id="{A82F5828-D53C-CFC6-7818-ADF553130FE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8311429"/>
            <a:ext cx="6858000" cy="826851"/>
          </a:xfrm>
          <a:prstGeom prst="rect">
            <a:avLst/>
          </a:prstGeom>
          <a:effectLst>
            <a:outerShdw blurRad="50800" dist="50800" dir="5400000" algn="ctr" rotWithShape="0">
              <a:schemeClr val="bg1"/>
            </a:outerShdw>
          </a:effectLst>
        </p:spPr>
      </p:pic>
      <p:pic>
        <p:nvPicPr>
          <p:cNvPr id="9" name="Image 8" descr="Une image contenant texte, intérieur, alimentation, cuisine&#10;&#10;Description générée automatiquement">
            <a:extLst>
              <a:ext uri="{FF2B5EF4-FFF2-40B4-BE49-F238E27FC236}">
                <a16:creationId xmlns:a16="http://schemas.microsoft.com/office/drawing/2014/main" id="{0B31D27A-0ACB-3A86-6043-3BA7CCB584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6330" y="3762924"/>
            <a:ext cx="1446431" cy="1110904"/>
          </a:xfrm>
          <a:prstGeom prst="rect">
            <a:avLst/>
          </a:prstGeom>
        </p:spPr>
      </p:pic>
      <p:pic>
        <p:nvPicPr>
          <p:cNvPr id="11" name="Image 10" descr="Une image contenant texte, intérieur&#10;&#10;Description générée automatiquement">
            <a:extLst>
              <a:ext uri="{FF2B5EF4-FFF2-40B4-BE49-F238E27FC236}">
                <a16:creationId xmlns:a16="http://schemas.microsoft.com/office/drawing/2014/main" id="{B9746838-972B-796F-7040-B073192F7A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944" y="1766659"/>
            <a:ext cx="5881985" cy="1713748"/>
          </a:xfrm>
          <a:prstGeom prst="rect">
            <a:avLst/>
          </a:prstGeom>
        </p:spPr>
      </p:pic>
      <p:sp>
        <p:nvSpPr>
          <p:cNvPr id="7" name="ZoneTexte 6">
            <a:extLst>
              <a:ext uri="{FF2B5EF4-FFF2-40B4-BE49-F238E27FC236}">
                <a16:creationId xmlns:a16="http://schemas.microsoft.com/office/drawing/2014/main" id="{26CFDA5D-E884-0EA3-C3EE-C27A66369BAB}"/>
              </a:ext>
            </a:extLst>
          </p:cNvPr>
          <p:cNvSpPr txBox="1"/>
          <p:nvPr/>
        </p:nvSpPr>
        <p:spPr>
          <a:xfrm>
            <a:off x="0" y="7596336"/>
            <a:ext cx="6858000" cy="369332"/>
          </a:xfrm>
          <a:prstGeom prst="rect">
            <a:avLst/>
          </a:prstGeom>
          <a:noFill/>
        </p:spPr>
        <p:txBody>
          <a:bodyPr wrap="square" rtlCol="0">
            <a:spAutoFit/>
          </a:bodyPr>
          <a:lstStyle/>
          <a:p>
            <a:pPr algn="ctr"/>
            <a:r>
              <a:rPr lang="fr-FR" b="1" dirty="0"/>
              <a:t>Bon séjour et bonne compétition à tous !</a:t>
            </a:r>
          </a:p>
        </p:txBody>
      </p:sp>
    </p:spTree>
    <p:extLst>
      <p:ext uri="{BB962C8B-B14F-4D97-AF65-F5344CB8AC3E}">
        <p14:creationId xmlns:p14="http://schemas.microsoft.com/office/powerpoint/2010/main" val="4065056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41000"/>
          </a:schemeClr>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9892E9-B1DB-3C47-A4A1-BAD2B5267EB1}"/>
              </a:ext>
            </a:extLst>
          </p:cNvPr>
          <p:cNvSpPr txBox="1"/>
          <p:nvPr/>
        </p:nvSpPr>
        <p:spPr>
          <a:xfrm>
            <a:off x="188640" y="143111"/>
            <a:ext cx="6192688" cy="461665"/>
          </a:xfrm>
          <a:prstGeom prst="rect">
            <a:avLst/>
          </a:prstGeom>
          <a:solidFill>
            <a:schemeClr val="bg1"/>
          </a:solidFill>
        </p:spPr>
        <p:txBody>
          <a:bodyPr wrap="square" rtlCol="0">
            <a:spAutoFit/>
          </a:bodyPr>
          <a:lstStyle/>
          <a:p>
            <a:pPr algn="ctr"/>
            <a:r>
              <a:rPr lang="fr-FR" sz="2400" b="1" spc="-150" dirty="0">
                <a:solidFill>
                  <a:srgbClr val="002060"/>
                </a:solidFill>
              </a:rPr>
              <a:t>Informations pratiques</a:t>
            </a:r>
          </a:p>
        </p:txBody>
      </p:sp>
      <p:sp>
        <p:nvSpPr>
          <p:cNvPr id="5" name="ZoneTexte 4">
            <a:extLst>
              <a:ext uri="{FF2B5EF4-FFF2-40B4-BE49-F238E27FC236}">
                <a16:creationId xmlns:a16="http://schemas.microsoft.com/office/drawing/2014/main" id="{BDEB13EF-4CFB-56CE-D471-E133354DE889}"/>
              </a:ext>
            </a:extLst>
          </p:cNvPr>
          <p:cNvSpPr txBox="1"/>
          <p:nvPr/>
        </p:nvSpPr>
        <p:spPr>
          <a:xfrm>
            <a:off x="208793" y="2133318"/>
            <a:ext cx="6472784" cy="190821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sng" strike="noStrike" cap="none" normalizeH="0" baseline="0" dirty="0">
                <a:ln>
                  <a:noFill/>
                </a:ln>
                <a:solidFill>
                  <a:srgbClr val="111111"/>
                </a:solidFill>
                <a:effectLst/>
                <a:latin typeface="Amiko"/>
              </a:rPr>
              <a:t>Les horaires d'ouverture de la salle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dirty="0">
                <a:ln>
                  <a:noFill/>
                </a:ln>
                <a:solidFill>
                  <a:srgbClr val="111111"/>
                </a:solidFill>
                <a:effectLst/>
                <a:latin typeface="Amiko"/>
              </a:rPr>
              <a:t>1- Accueil – Pointage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dirty="0">
                <a:ln>
                  <a:noFill/>
                </a:ln>
                <a:solidFill>
                  <a:srgbClr val="111111"/>
                </a:solidFill>
                <a:effectLst/>
                <a:latin typeface="Amiko"/>
              </a:rPr>
              <a:t>L’accueil des joueuses et joueurs avec la remise des dossards sera mis en place à partir de 16h00 le jeudi 27 avril 2023 à la salle.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dirty="0">
                <a:ln>
                  <a:noFill/>
                </a:ln>
                <a:solidFill>
                  <a:srgbClr val="111111"/>
                </a:solidFill>
                <a:effectLst/>
                <a:latin typeface="Amiko"/>
              </a:rPr>
              <a:t>2- Échauffement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dirty="0">
                <a:ln>
                  <a:noFill/>
                </a:ln>
                <a:solidFill>
                  <a:srgbClr val="111111"/>
                </a:solidFill>
                <a:effectLst/>
                <a:latin typeface="Amiko"/>
              </a:rPr>
              <a:t>Les tables seront disponibles le jeudi à partir de 16h00. Pendant l’épreuve, l’échauffement se fera uniquement sur les tables d’échauffement situées dans la salle parquet.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dirty="0">
                <a:ln>
                  <a:noFill/>
                </a:ln>
                <a:solidFill>
                  <a:srgbClr val="111111"/>
                </a:solidFill>
                <a:effectLst/>
                <a:latin typeface="Amiko"/>
              </a:rPr>
              <a:t>La salle sera ouverte 2h00 avant le début des épreuves, soit : vendredi à 8h00, samedi à 7h00 et dimanche à 7h00,</a:t>
            </a:r>
          </a:p>
        </p:txBody>
      </p:sp>
      <p:sp>
        <p:nvSpPr>
          <p:cNvPr id="7" name="ZoneTexte 6">
            <a:extLst>
              <a:ext uri="{FF2B5EF4-FFF2-40B4-BE49-F238E27FC236}">
                <a16:creationId xmlns:a16="http://schemas.microsoft.com/office/drawing/2014/main" id="{4AE314FE-26D2-C541-9286-71F20D595B57}"/>
              </a:ext>
            </a:extLst>
          </p:cNvPr>
          <p:cNvSpPr txBox="1"/>
          <p:nvPr/>
        </p:nvSpPr>
        <p:spPr>
          <a:xfrm>
            <a:off x="208793" y="6379407"/>
            <a:ext cx="6530416" cy="70788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1" i="0" u="sng" strike="noStrike" cap="none" normalizeH="0" baseline="0" dirty="0">
                <a:ln>
                  <a:noFill/>
                </a:ln>
                <a:solidFill>
                  <a:srgbClr val="111111"/>
                </a:solidFill>
                <a:effectLst/>
                <a:latin typeface="Amiko"/>
              </a:rPr>
              <a:t>Matériels de la compétition</a:t>
            </a: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fr-FR" altLang="fr-FR" sz="1300" b="0" i="0" u="none" strike="noStrike" cap="none" normalizeH="0" baseline="0" dirty="0">
                <a:ln>
                  <a:noFill/>
                </a:ln>
                <a:solidFill>
                  <a:srgbClr val="111111"/>
                </a:solidFill>
                <a:effectLst/>
                <a:latin typeface="Amiko"/>
              </a:rPr>
              <a:t>Les balles seront en plastique de couleur blanche marque Nittaku Premium 40+***</a:t>
            </a: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lang="fr-FR" altLang="fr-FR" sz="1300" dirty="0">
                <a:solidFill>
                  <a:srgbClr val="111111"/>
                </a:solidFill>
                <a:latin typeface="Amiko"/>
              </a:rPr>
              <a:t>Les tables de la compétition seront des Cornilleau 540 bleues</a:t>
            </a:r>
            <a:endParaRPr kumimoji="0" lang="fr-FR" altLang="fr-FR" sz="1300" b="0" i="0" u="none" strike="noStrike" cap="none" normalizeH="0" baseline="0" dirty="0">
              <a:ln>
                <a:noFill/>
              </a:ln>
              <a:solidFill>
                <a:schemeClr val="tx1"/>
              </a:solidFill>
              <a:effectLst/>
              <a:latin typeface="Arial" panose="020B0604020202020204" pitchFamily="34" charset="0"/>
            </a:endParaRPr>
          </a:p>
        </p:txBody>
      </p:sp>
      <p:sp>
        <p:nvSpPr>
          <p:cNvPr id="12" name="ZoneTexte 11">
            <a:extLst>
              <a:ext uri="{FF2B5EF4-FFF2-40B4-BE49-F238E27FC236}">
                <a16:creationId xmlns:a16="http://schemas.microsoft.com/office/drawing/2014/main" id="{66866E02-A5D7-2119-A727-CF8BF49FD262}"/>
              </a:ext>
            </a:extLst>
          </p:cNvPr>
          <p:cNvSpPr txBox="1"/>
          <p:nvPr/>
        </p:nvSpPr>
        <p:spPr>
          <a:xfrm>
            <a:off x="192959" y="4157673"/>
            <a:ext cx="6530416" cy="7232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1" i="0" u="sng" strike="noStrike" cap="none" normalizeH="0" baseline="0" dirty="0">
                <a:ln>
                  <a:noFill/>
                </a:ln>
                <a:solidFill>
                  <a:srgbClr val="111111"/>
                </a:solidFill>
                <a:effectLst/>
                <a:latin typeface="Amiko"/>
              </a:rPr>
              <a:t>Les juges-arbitres de la compétition  </a:t>
            </a:r>
          </a:p>
          <a:p>
            <a:pPr marL="0" marR="0" lvl="0" indent="0" algn="just" defTabSz="914400" rtl="0" eaLnBrk="0" fontAlgn="base" latinLnBrk="0" hangingPunct="0">
              <a:lnSpc>
                <a:spcPct val="100000"/>
              </a:lnSpc>
              <a:spcBef>
                <a:spcPct val="0"/>
              </a:spcBef>
              <a:spcAft>
                <a:spcPct val="0"/>
              </a:spcAft>
              <a:buClrTx/>
              <a:buSzTx/>
              <a:buFontTx/>
              <a:buNone/>
              <a:tabLst/>
            </a:pPr>
            <a:endParaRPr lang="fr-FR" altLang="fr-FR" sz="1400" dirty="0">
              <a:solidFill>
                <a:srgbClr val="111111"/>
              </a:solidFill>
              <a:latin typeface="Amiko"/>
            </a:endParaRP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fr-FR" altLang="fr-FR" sz="1300" b="0" i="0" u="none" strike="noStrike" cap="none" normalizeH="0" baseline="0" dirty="0">
                <a:ln>
                  <a:noFill/>
                </a:ln>
                <a:solidFill>
                  <a:srgbClr val="111111"/>
                </a:solidFill>
                <a:effectLst/>
                <a:latin typeface="Amiko"/>
              </a:rPr>
              <a:t>Principal : Vincent BLANCHARD</a:t>
            </a:r>
          </a:p>
        </p:txBody>
      </p:sp>
      <p:sp>
        <p:nvSpPr>
          <p:cNvPr id="13" name="ZoneTexte 12">
            <a:extLst>
              <a:ext uri="{FF2B5EF4-FFF2-40B4-BE49-F238E27FC236}">
                <a16:creationId xmlns:a16="http://schemas.microsoft.com/office/drawing/2014/main" id="{63C4B239-B813-B5DA-7977-A12B978E60AE}"/>
              </a:ext>
            </a:extLst>
          </p:cNvPr>
          <p:cNvSpPr txBox="1"/>
          <p:nvPr/>
        </p:nvSpPr>
        <p:spPr>
          <a:xfrm>
            <a:off x="250591" y="704262"/>
            <a:ext cx="6472784" cy="130805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1" i="0" u="sng" strike="noStrike" cap="none" normalizeH="0" baseline="0" dirty="0">
                <a:ln>
                  <a:noFill/>
                </a:ln>
                <a:solidFill>
                  <a:srgbClr val="111111"/>
                </a:solidFill>
                <a:effectLst/>
                <a:latin typeface="Amiko"/>
              </a:rPr>
              <a:t>Coordonnées</a:t>
            </a: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lang="fr-FR" altLang="fr-FR" sz="1300" dirty="0">
                <a:solidFill>
                  <a:srgbClr val="111111"/>
                </a:solidFill>
                <a:latin typeface="Amiko"/>
              </a:rPr>
              <a:t>La compétition se déroulera au CREPS de Toulouse situé </a:t>
            </a:r>
            <a:r>
              <a:rPr lang="fr-FR" altLang="fr-FR" sz="1300" dirty="0">
                <a:solidFill>
                  <a:srgbClr val="111111"/>
                </a:solidFill>
                <a:latin typeface="Amiko"/>
                <a:hlinkClick r:id="rId3"/>
              </a:rPr>
              <a:t>1 avenue Edouard BELIN, 31500 Toulouse</a:t>
            </a:r>
            <a:endParaRPr lang="fr-FR" altLang="fr-FR" sz="1300" dirty="0">
              <a:solidFill>
                <a:srgbClr val="111111"/>
              </a:solidFill>
              <a:latin typeface="Amiko"/>
            </a:endParaRP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fr-FR" altLang="fr-FR" sz="1300" b="0" i="0" u="none" strike="noStrike" cap="none" normalizeH="0" baseline="0" dirty="0">
                <a:ln>
                  <a:noFill/>
                </a:ln>
                <a:solidFill>
                  <a:srgbClr val="111111"/>
                </a:solidFill>
                <a:effectLst/>
                <a:latin typeface="Amiko"/>
              </a:rPr>
              <a:t>Ligue Occitanie de Tennis de Table : 0562899210 – </a:t>
            </a:r>
            <a:r>
              <a:rPr kumimoji="0" lang="fr-FR" altLang="fr-FR" sz="1300" b="0" i="0" u="none" strike="noStrike" cap="none" normalizeH="0" baseline="0" dirty="0">
                <a:ln>
                  <a:noFill/>
                </a:ln>
                <a:solidFill>
                  <a:srgbClr val="111111"/>
                </a:solidFill>
                <a:effectLst/>
                <a:latin typeface="Amiko"/>
                <a:hlinkClick r:id="rId4"/>
              </a:rPr>
              <a:t>balma@loctt.fr</a:t>
            </a:r>
            <a:endParaRPr kumimoji="0" lang="fr-FR" altLang="fr-FR" sz="1300" b="0" i="0" u="none" strike="noStrike" cap="none" normalizeH="0" baseline="0" dirty="0">
              <a:ln>
                <a:noFill/>
              </a:ln>
              <a:solidFill>
                <a:srgbClr val="111111"/>
              </a:solidFill>
              <a:effectLst/>
              <a:latin typeface="Amiko"/>
            </a:endParaRP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lang="fr-FR" altLang="fr-FR" sz="1300" dirty="0">
                <a:solidFill>
                  <a:srgbClr val="111111"/>
                </a:solidFill>
                <a:latin typeface="Amiko"/>
              </a:rPr>
              <a:t>Correspondant Ligue Occitanie de Tennis de Table : Le responsable de la compétition au sein de la ligue est Mr Paul MARTINEZ  - 06.73.40.18.51 – </a:t>
            </a:r>
            <a:r>
              <a:rPr lang="fr-FR" altLang="fr-FR" sz="1300" dirty="0">
                <a:solidFill>
                  <a:srgbClr val="111111"/>
                </a:solidFill>
                <a:latin typeface="Amiko"/>
                <a:hlinkClick r:id="rId5"/>
              </a:rPr>
              <a:t>paul.martinez@loctt.fr</a:t>
            </a:r>
            <a:endParaRPr kumimoji="0" lang="fr-FR" altLang="fr-FR" sz="1300" b="0" i="0" u="none" strike="noStrike" cap="none" normalizeH="0" baseline="0" dirty="0">
              <a:ln>
                <a:noFill/>
              </a:ln>
              <a:solidFill>
                <a:srgbClr val="111111"/>
              </a:solidFill>
              <a:effectLst/>
              <a:latin typeface="Amiko"/>
            </a:endParaRPr>
          </a:p>
        </p:txBody>
      </p:sp>
      <p:sp>
        <p:nvSpPr>
          <p:cNvPr id="14" name="ZoneTexte 13">
            <a:extLst>
              <a:ext uri="{FF2B5EF4-FFF2-40B4-BE49-F238E27FC236}">
                <a16:creationId xmlns:a16="http://schemas.microsoft.com/office/drawing/2014/main" id="{BB520A8A-DAE4-D460-55DE-2F4A767BAFC8}"/>
              </a:ext>
            </a:extLst>
          </p:cNvPr>
          <p:cNvSpPr txBox="1"/>
          <p:nvPr/>
        </p:nvSpPr>
        <p:spPr>
          <a:xfrm>
            <a:off x="221775" y="4997088"/>
            <a:ext cx="6530416" cy="110799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1" i="0" u="sng" strike="noStrike" cap="none" normalizeH="0" baseline="0" dirty="0">
                <a:ln>
                  <a:noFill/>
                </a:ln>
                <a:solidFill>
                  <a:srgbClr val="111111"/>
                </a:solidFill>
                <a:effectLst/>
                <a:latin typeface="Amiko"/>
              </a:rPr>
              <a:t>Restauration</a:t>
            </a: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fr-FR" altLang="fr-FR" sz="1300" b="0" i="0" u="none" strike="noStrike" cap="none" normalizeH="0" baseline="0" dirty="0">
                <a:ln>
                  <a:noFill/>
                </a:ln>
                <a:solidFill>
                  <a:srgbClr val="111111"/>
                </a:solidFill>
                <a:effectLst/>
                <a:latin typeface="Amiko"/>
              </a:rPr>
              <a:t>Vous aurez la possibilité de prendre des repas complets sur place matin et soir,</a:t>
            </a: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lang="fr-FR" altLang="fr-FR" sz="1300" dirty="0">
                <a:solidFill>
                  <a:srgbClr val="111111"/>
                </a:solidFill>
                <a:latin typeface="Amiko"/>
              </a:rPr>
              <a:t>Une buvette sera à votre disposition. Il sera interdit de manger à l’intérieur des salles.</a:t>
            </a: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fr-FR" altLang="fr-FR" sz="1300" b="0" i="0" u="none" strike="noStrike" cap="none" normalizeH="0" baseline="0" dirty="0">
                <a:ln>
                  <a:noFill/>
                </a:ln>
                <a:solidFill>
                  <a:srgbClr val="111111"/>
                </a:solidFill>
                <a:effectLst/>
                <a:latin typeface="Amiko"/>
              </a:rPr>
              <a:t>La réglementation du CREPS </a:t>
            </a:r>
            <a:r>
              <a:rPr lang="fr-FR" altLang="fr-FR" sz="1300" dirty="0">
                <a:solidFill>
                  <a:srgbClr val="111111"/>
                </a:solidFill>
                <a:latin typeface="Amiko"/>
              </a:rPr>
              <a:t>étant très stricte, il vous sera demandé ne pas apporter de nourriture venant de l’extérieur du CREPS,</a:t>
            </a:r>
          </a:p>
        </p:txBody>
      </p:sp>
      <p:pic>
        <p:nvPicPr>
          <p:cNvPr id="18" name="Image 17">
            <a:extLst>
              <a:ext uri="{FF2B5EF4-FFF2-40B4-BE49-F238E27FC236}">
                <a16:creationId xmlns:a16="http://schemas.microsoft.com/office/drawing/2014/main" id="{C82BE05F-1E40-6CDD-11CD-FCCA5183DB4B}"/>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0" y="8311429"/>
            <a:ext cx="6858000" cy="826851"/>
          </a:xfrm>
          <a:prstGeom prst="rect">
            <a:avLst/>
          </a:prstGeom>
          <a:effectLst>
            <a:outerShdw blurRad="50800" dist="50800" dir="5400000" algn="ctr" rotWithShape="0">
              <a:schemeClr val="bg1"/>
            </a:outerShdw>
          </a:effectLst>
        </p:spPr>
      </p:pic>
    </p:spTree>
    <p:extLst>
      <p:ext uri="{BB962C8B-B14F-4D97-AF65-F5344CB8AC3E}">
        <p14:creationId xmlns:p14="http://schemas.microsoft.com/office/powerpoint/2010/main" val="1515198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9892E9-B1DB-3C47-A4A1-BAD2B5267EB1}"/>
              </a:ext>
            </a:extLst>
          </p:cNvPr>
          <p:cNvSpPr txBox="1"/>
          <p:nvPr/>
        </p:nvSpPr>
        <p:spPr>
          <a:xfrm>
            <a:off x="188640" y="143111"/>
            <a:ext cx="6192688" cy="461665"/>
          </a:xfrm>
          <a:prstGeom prst="rect">
            <a:avLst/>
          </a:prstGeom>
          <a:solidFill>
            <a:schemeClr val="bg1"/>
          </a:solidFill>
        </p:spPr>
        <p:txBody>
          <a:bodyPr wrap="square" rtlCol="0">
            <a:spAutoFit/>
          </a:bodyPr>
          <a:lstStyle/>
          <a:p>
            <a:pPr algn="ctr"/>
            <a:r>
              <a:rPr lang="fr-FR" sz="2400" b="1" spc="-150" dirty="0">
                <a:solidFill>
                  <a:srgbClr val="002060"/>
                </a:solidFill>
              </a:rPr>
              <a:t>Informations pratiques</a:t>
            </a:r>
          </a:p>
        </p:txBody>
      </p:sp>
      <p:sp>
        <p:nvSpPr>
          <p:cNvPr id="13" name="ZoneTexte 12">
            <a:extLst>
              <a:ext uri="{FF2B5EF4-FFF2-40B4-BE49-F238E27FC236}">
                <a16:creationId xmlns:a16="http://schemas.microsoft.com/office/drawing/2014/main" id="{63C4B239-B813-B5DA-7977-A12B978E60AE}"/>
              </a:ext>
            </a:extLst>
          </p:cNvPr>
          <p:cNvSpPr txBox="1"/>
          <p:nvPr/>
        </p:nvSpPr>
        <p:spPr>
          <a:xfrm>
            <a:off x="250591" y="704262"/>
            <a:ext cx="6472784" cy="313932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1" i="0" u="sng" strike="noStrike" cap="none" normalizeH="0" baseline="0" dirty="0">
                <a:ln>
                  <a:noFill/>
                </a:ln>
                <a:solidFill>
                  <a:srgbClr val="111111"/>
                </a:solidFill>
                <a:effectLst/>
                <a:latin typeface="Amiko"/>
              </a:rPr>
              <a:t>Déroulement de la compétition</a:t>
            </a: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lang="fr-FR" altLang="fr-FR" sz="1400" u="sng" dirty="0">
                <a:solidFill>
                  <a:srgbClr val="111111"/>
                </a:solidFill>
                <a:latin typeface="Amiko"/>
              </a:rPr>
              <a:t>Vendredi 28 :</a:t>
            </a:r>
            <a:r>
              <a:rPr lang="fr-FR" altLang="fr-FR" sz="1400" dirty="0">
                <a:solidFill>
                  <a:srgbClr val="111111"/>
                </a:solidFill>
                <a:latin typeface="Amiko"/>
              </a:rPr>
              <a:t> </a:t>
            </a:r>
          </a:p>
          <a:p>
            <a:pPr marL="742950" lvl="1" indent="-285750" algn="just" eaLnBrk="0" fontAlgn="base" hangingPunct="0">
              <a:spcBef>
                <a:spcPct val="0"/>
              </a:spcBef>
              <a:spcAft>
                <a:spcPct val="0"/>
              </a:spcAft>
              <a:buFont typeface="Wingdings" pitchFamily="2" charset="2"/>
              <a:buChar char="Ø"/>
            </a:pPr>
            <a:r>
              <a:rPr lang="fr-FR" altLang="fr-FR" sz="1300" dirty="0">
                <a:solidFill>
                  <a:srgbClr val="111111"/>
                </a:solidFill>
                <a:latin typeface="Amiko"/>
              </a:rPr>
              <a:t>10h-13h : Poules qualificatives en simple pour les Juniors Garçons et Filles</a:t>
            </a:r>
          </a:p>
          <a:p>
            <a:pPr marL="742950" lvl="1" indent="-285750" algn="just" eaLnBrk="0" fontAlgn="base" hangingPunct="0">
              <a:spcBef>
                <a:spcPct val="0"/>
              </a:spcBef>
              <a:spcAft>
                <a:spcPct val="0"/>
              </a:spcAft>
              <a:buFont typeface="Wingdings" pitchFamily="2" charset="2"/>
              <a:buChar char="Ø"/>
            </a:pPr>
            <a:r>
              <a:rPr kumimoji="0" lang="fr-FR" altLang="fr-FR" sz="1300" i="0" strike="noStrike" cap="none" normalizeH="0" baseline="0" dirty="0">
                <a:ln>
                  <a:noFill/>
                </a:ln>
                <a:solidFill>
                  <a:srgbClr val="111111"/>
                </a:solidFill>
                <a:effectLst/>
                <a:latin typeface="Amiko"/>
              </a:rPr>
              <a:t>14h-20h : </a:t>
            </a:r>
            <a:r>
              <a:rPr lang="fr-FR" altLang="fr-FR" sz="1300" dirty="0">
                <a:solidFill>
                  <a:srgbClr val="111111"/>
                </a:solidFill>
                <a:latin typeface="Amiko"/>
              </a:rPr>
              <a:t>Poules qualificatives en simple pour les Minimes Garçons et Filles</a:t>
            </a: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lang="fr-FR" altLang="fr-FR" sz="1400" u="sng" dirty="0">
                <a:solidFill>
                  <a:srgbClr val="111111"/>
                </a:solidFill>
                <a:latin typeface="Amiko"/>
              </a:rPr>
              <a:t>Samedi 29 :</a:t>
            </a:r>
            <a:r>
              <a:rPr lang="fr-FR" altLang="fr-FR" sz="1400" dirty="0">
                <a:solidFill>
                  <a:srgbClr val="111111"/>
                </a:solidFill>
                <a:latin typeface="Amiko"/>
              </a:rPr>
              <a:t> </a:t>
            </a:r>
          </a:p>
          <a:p>
            <a:pPr marL="742950" lvl="1" indent="-285750" algn="just" eaLnBrk="0" fontAlgn="base" hangingPunct="0">
              <a:spcBef>
                <a:spcPct val="0"/>
              </a:spcBef>
              <a:spcAft>
                <a:spcPct val="0"/>
              </a:spcAft>
              <a:buFont typeface="Wingdings" pitchFamily="2" charset="2"/>
              <a:buChar char="Ø"/>
            </a:pPr>
            <a:r>
              <a:rPr lang="fr-FR" altLang="fr-FR" sz="1300" dirty="0">
                <a:solidFill>
                  <a:srgbClr val="111111"/>
                </a:solidFill>
                <a:latin typeface="Amiko"/>
              </a:rPr>
              <a:t>9h-12h : 1/16</a:t>
            </a:r>
            <a:r>
              <a:rPr lang="fr-FR" altLang="fr-FR" sz="1300" baseline="30000" dirty="0">
                <a:solidFill>
                  <a:srgbClr val="111111"/>
                </a:solidFill>
                <a:latin typeface="Amiko"/>
              </a:rPr>
              <a:t>ème</a:t>
            </a:r>
            <a:r>
              <a:rPr lang="fr-FR" altLang="fr-FR" sz="1300" dirty="0">
                <a:solidFill>
                  <a:srgbClr val="111111"/>
                </a:solidFill>
                <a:latin typeface="Amiko"/>
              </a:rPr>
              <a:t> et 1/8ème de finale doubles Minimes et Juniors Garçons et Filles</a:t>
            </a:r>
          </a:p>
          <a:p>
            <a:pPr marL="742950" lvl="1" indent="-285750" algn="just" eaLnBrk="0" fontAlgn="base" hangingPunct="0">
              <a:spcBef>
                <a:spcPct val="0"/>
              </a:spcBef>
              <a:spcAft>
                <a:spcPct val="0"/>
              </a:spcAft>
              <a:buFont typeface="Wingdings" pitchFamily="2" charset="2"/>
              <a:buChar char="Ø"/>
            </a:pPr>
            <a:r>
              <a:rPr lang="fr-FR" altLang="fr-FR" sz="1300" dirty="0">
                <a:solidFill>
                  <a:srgbClr val="111111"/>
                </a:solidFill>
                <a:latin typeface="Amiko"/>
              </a:rPr>
              <a:t>13h-17h45 : 1/32</a:t>
            </a:r>
            <a:r>
              <a:rPr lang="fr-FR" altLang="fr-FR" sz="1300" baseline="30000" dirty="0">
                <a:solidFill>
                  <a:srgbClr val="111111"/>
                </a:solidFill>
                <a:latin typeface="Amiko"/>
              </a:rPr>
              <a:t>ème</a:t>
            </a:r>
            <a:r>
              <a:rPr lang="fr-FR" altLang="fr-FR" sz="1300" dirty="0">
                <a:solidFill>
                  <a:srgbClr val="111111"/>
                </a:solidFill>
                <a:latin typeface="Amiko"/>
              </a:rPr>
              <a:t>, 1/16</a:t>
            </a:r>
            <a:r>
              <a:rPr lang="fr-FR" altLang="fr-FR" sz="1300" baseline="30000" dirty="0">
                <a:solidFill>
                  <a:srgbClr val="111111"/>
                </a:solidFill>
                <a:latin typeface="Amiko"/>
              </a:rPr>
              <a:t>ème</a:t>
            </a:r>
            <a:r>
              <a:rPr lang="fr-FR" altLang="fr-FR" sz="1300" dirty="0">
                <a:solidFill>
                  <a:srgbClr val="111111"/>
                </a:solidFill>
                <a:latin typeface="Amiko"/>
              </a:rPr>
              <a:t> et 1/8</a:t>
            </a:r>
            <a:r>
              <a:rPr lang="fr-FR" altLang="fr-FR" sz="1300" baseline="30000" dirty="0">
                <a:solidFill>
                  <a:srgbClr val="111111"/>
                </a:solidFill>
                <a:latin typeface="Amiko"/>
              </a:rPr>
              <a:t>ème</a:t>
            </a:r>
            <a:r>
              <a:rPr lang="fr-FR" altLang="fr-FR" sz="1300" dirty="0">
                <a:solidFill>
                  <a:srgbClr val="111111"/>
                </a:solidFill>
                <a:latin typeface="Amiko"/>
              </a:rPr>
              <a:t> de finale en simple Minimes et Juniors Garçons et Filles</a:t>
            </a:r>
          </a:p>
          <a:p>
            <a:pPr marL="742950" lvl="1" indent="-285750" algn="just" eaLnBrk="0" fontAlgn="base" hangingPunct="0">
              <a:spcBef>
                <a:spcPct val="0"/>
              </a:spcBef>
              <a:spcAft>
                <a:spcPct val="0"/>
              </a:spcAft>
              <a:buFont typeface="Wingdings" pitchFamily="2" charset="2"/>
              <a:buChar char="Ø"/>
            </a:pPr>
            <a:r>
              <a:rPr lang="fr-FR" altLang="fr-FR" sz="1300" dirty="0">
                <a:solidFill>
                  <a:srgbClr val="111111"/>
                </a:solidFill>
                <a:latin typeface="Amiko"/>
              </a:rPr>
              <a:t>18h-20h15 : ¼ de finale en simple et en double Minimes et Juniors Garçons et Filles</a:t>
            </a:r>
          </a:p>
          <a:p>
            <a:pPr marL="285750" marR="0" lvl="0" indent="-285750" algn="just" defTabSz="914400" rtl="0" eaLnBrk="0" fontAlgn="base" latinLnBrk="0" hangingPunct="0">
              <a:lnSpc>
                <a:spcPct val="100000"/>
              </a:lnSpc>
              <a:spcBef>
                <a:spcPct val="0"/>
              </a:spcBef>
              <a:spcAft>
                <a:spcPct val="0"/>
              </a:spcAft>
              <a:buClrTx/>
              <a:buSzTx/>
              <a:buFont typeface="Wingdings" pitchFamily="2" charset="2"/>
              <a:buChar char="Ø"/>
              <a:tabLst/>
            </a:pPr>
            <a:r>
              <a:rPr lang="fr-FR" altLang="fr-FR" sz="1400" u="sng" dirty="0">
                <a:solidFill>
                  <a:srgbClr val="111111"/>
                </a:solidFill>
                <a:latin typeface="Amiko"/>
              </a:rPr>
              <a:t>Dimanche 30 : </a:t>
            </a:r>
          </a:p>
          <a:p>
            <a:pPr marL="742950" lvl="1" indent="-285750" algn="just" eaLnBrk="0" fontAlgn="base" hangingPunct="0">
              <a:spcBef>
                <a:spcPct val="0"/>
              </a:spcBef>
              <a:spcAft>
                <a:spcPct val="0"/>
              </a:spcAft>
              <a:buFont typeface="Wingdings" pitchFamily="2" charset="2"/>
              <a:buChar char="Ø"/>
            </a:pPr>
            <a:r>
              <a:rPr lang="fr-FR" altLang="fr-FR" sz="1300" dirty="0">
                <a:solidFill>
                  <a:srgbClr val="111111"/>
                </a:solidFill>
                <a:latin typeface="Amiko"/>
              </a:rPr>
              <a:t>9h-12h15 : ½ finales simple, ½ finales et finales en double Minimes et Juniors Garçons et Filles</a:t>
            </a:r>
          </a:p>
          <a:p>
            <a:pPr marL="742950" lvl="1" indent="-285750" algn="just" eaLnBrk="0" fontAlgn="base" hangingPunct="0">
              <a:spcBef>
                <a:spcPct val="0"/>
              </a:spcBef>
              <a:spcAft>
                <a:spcPct val="0"/>
              </a:spcAft>
              <a:buFont typeface="Wingdings" pitchFamily="2" charset="2"/>
              <a:buChar char="Ø"/>
            </a:pPr>
            <a:r>
              <a:rPr lang="fr-FR" altLang="fr-FR" sz="1300" dirty="0">
                <a:solidFill>
                  <a:srgbClr val="111111"/>
                </a:solidFill>
                <a:latin typeface="Amiko"/>
              </a:rPr>
              <a:t>À partir de 13h30 : Finale des tableaux simples</a:t>
            </a:r>
          </a:p>
          <a:p>
            <a:pPr marL="1200150" lvl="2" indent="-285750" algn="just" eaLnBrk="0" fontAlgn="base" hangingPunct="0">
              <a:spcBef>
                <a:spcPct val="0"/>
              </a:spcBef>
              <a:spcAft>
                <a:spcPct val="0"/>
              </a:spcAft>
              <a:buFont typeface="Wingdings" pitchFamily="2" charset="2"/>
              <a:buChar char="Ø"/>
            </a:pPr>
            <a:r>
              <a:rPr lang="fr-FR" altLang="fr-FR" sz="1200" dirty="0">
                <a:solidFill>
                  <a:srgbClr val="111111"/>
                </a:solidFill>
                <a:latin typeface="Amiko"/>
              </a:rPr>
              <a:t>Les finales en simple s’enchaînent les unes à la suite des autres</a:t>
            </a:r>
          </a:p>
        </p:txBody>
      </p:sp>
      <p:pic>
        <p:nvPicPr>
          <p:cNvPr id="3" name="Image 2">
            <a:extLst>
              <a:ext uri="{FF2B5EF4-FFF2-40B4-BE49-F238E27FC236}">
                <a16:creationId xmlns:a16="http://schemas.microsoft.com/office/drawing/2014/main" id="{324B9194-AAD3-DDDF-9E4B-E13A59DC3952}"/>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8311429"/>
            <a:ext cx="6858000" cy="826851"/>
          </a:xfrm>
          <a:prstGeom prst="rect">
            <a:avLst/>
          </a:prstGeom>
          <a:effectLst>
            <a:outerShdw blurRad="50800" dist="50800" dir="5400000" algn="ctr" rotWithShape="0">
              <a:schemeClr val="bg1"/>
            </a:outerShdw>
          </a:effectLst>
        </p:spPr>
      </p:pic>
    </p:spTree>
    <p:extLst>
      <p:ext uri="{BB962C8B-B14F-4D97-AF65-F5344CB8AC3E}">
        <p14:creationId xmlns:p14="http://schemas.microsoft.com/office/powerpoint/2010/main" val="121279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27675"/>
            <a:ext cx="6858000" cy="830997"/>
          </a:xfrm>
          <a:prstGeom prst="rect">
            <a:avLst/>
          </a:prstGeom>
          <a:solidFill>
            <a:schemeClr val="bg1"/>
          </a:solidFill>
        </p:spPr>
        <p:txBody>
          <a:bodyPr wrap="square" rtlCol="0">
            <a:spAutoFit/>
          </a:bodyPr>
          <a:lstStyle/>
          <a:p>
            <a:pPr algn="ctr"/>
            <a:r>
              <a:rPr lang="fr-FR" sz="2800" b="1" spc="-150" dirty="0">
                <a:solidFill>
                  <a:srgbClr val="002060"/>
                </a:solidFill>
              </a:rPr>
              <a:t>COMMENT VENIR au CREPS de Toulouse </a:t>
            </a:r>
          </a:p>
          <a:p>
            <a:pPr algn="ctr"/>
            <a:r>
              <a:rPr lang="fr-FR" sz="2000" b="1" spc="-150" dirty="0">
                <a:solidFill>
                  <a:srgbClr val="002060"/>
                </a:solidFill>
              </a:rPr>
              <a:t>(</a:t>
            </a:r>
            <a:r>
              <a:rPr lang="fr-FR" sz="2000" b="1" spc="-150" dirty="0">
                <a:solidFill>
                  <a:srgbClr val="002060"/>
                </a:solidFill>
                <a:hlinkClick r:id="rId2"/>
              </a:rPr>
              <a:t>1 avenue Edouard Belin, 31400 Toulouse</a:t>
            </a:r>
            <a:r>
              <a:rPr lang="fr-FR" sz="2000" b="1" spc="-150" dirty="0">
                <a:solidFill>
                  <a:srgbClr val="002060"/>
                </a:solidFill>
              </a:rPr>
              <a:t>)</a:t>
            </a:r>
          </a:p>
        </p:txBody>
      </p:sp>
      <p:sp>
        <p:nvSpPr>
          <p:cNvPr id="19" name="ZoneTexte 18"/>
          <p:cNvSpPr txBox="1"/>
          <p:nvPr/>
        </p:nvSpPr>
        <p:spPr>
          <a:xfrm>
            <a:off x="482683" y="6147039"/>
            <a:ext cx="5760640" cy="276999"/>
          </a:xfrm>
          <a:prstGeom prst="rect">
            <a:avLst/>
          </a:prstGeom>
          <a:noFill/>
        </p:spPr>
        <p:txBody>
          <a:bodyPr wrap="square" rtlCol="0">
            <a:spAutoFit/>
          </a:bodyPr>
          <a:lstStyle/>
          <a:p>
            <a:r>
              <a:rPr lang="fr-FR" sz="1200" b="1" u="sng" dirty="0">
                <a:solidFill>
                  <a:srgbClr val="002060"/>
                </a:solidFill>
              </a:rPr>
              <a:t>En Voiture</a:t>
            </a:r>
            <a:r>
              <a:rPr lang="fr-FR" sz="1200" b="1" dirty="0">
                <a:solidFill>
                  <a:srgbClr val="002060"/>
                </a:solidFill>
              </a:rPr>
              <a:t> : Par l’autoroute puis périphérique sortie 20</a:t>
            </a:r>
          </a:p>
        </p:txBody>
      </p:sp>
      <p:sp>
        <p:nvSpPr>
          <p:cNvPr id="20" name="ZoneTexte 19"/>
          <p:cNvSpPr txBox="1"/>
          <p:nvPr/>
        </p:nvSpPr>
        <p:spPr>
          <a:xfrm>
            <a:off x="482683" y="6473549"/>
            <a:ext cx="5760640" cy="461665"/>
          </a:xfrm>
          <a:prstGeom prst="rect">
            <a:avLst/>
          </a:prstGeom>
          <a:noFill/>
        </p:spPr>
        <p:txBody>
          <a:bodyPr wrap="square" rtlCol="0">
            <a:spAutoFit/>
          </a:bodyPr>
          <a:lstStyle/>
          <a:p>
            <a:r>
              <a:rPr lang="fr-FR" sz="1200" b="1" u="sng" dirty="0">
                <a:solidFill>
                  <a:srgbClr val="002060"/>
                </a:solidFill>
              </a:rPr>
              <a:t>En Avion</a:t>
            </a:r>
            <a:r>
              <a:rPr lang="fr-FR" sz="1200" b="1" dirty="0">
                <a:solidFill>
                  <a:srgbClr val="002060"/>
                </a:solidFill>
              </a:rPr>
              <a:t> : Aéroport Toulouse-Blagnac, puis prendre la navette aéroport gare, puis le bus       </a:t>
            </a:r>
          </a:p>
          <a:p>
            <a:r>
              <a:rPr lang="fr-FR" sz="1200" b="1" dirty="0">
                <a:solidFill>
                  <a:srgbClr val="002060"/>
                </a:solidFill>
              </a:rPr>
              <a:t>                   27 qui vous posera à l’entrée du CREPS</a:t>
            </a:r>
          </a:p>
        </p:txBody>
      </p:sp>
      <p:sp>
        <p:nvSpPr>
          <p:cNvPr id="21" name="ZoneTexte 20"/>
          <p:cNvSpPr txBox="1"/>
          <p:nvPr/>
        </p:nvSpPr>
        <p:spPr>
          <a:xfrm>
            <a:off x="487129" y="6922704"/>
            <a:ext cx="5760640" cy="276999"/>
          </a:xfrm>
          <a:prstGeom prst="rect">
            <a:avLst/>
          </a:prstGeom>
          <a:noFill/>
        </p:spPr>
        <p:txBody>
          <a:bodyPr wrap="square" rtlCol="0">
            <a:spAutoFit/>
          </a:bodyPr>
          <a:lstStyle/>
          <a:p>
            <a:r>
              <a:rPr lang="fr-FR" sz="1200" b="1" u="sng" dirty="0">
                <a:solidFill>
                  <a:srgbClr val="002060"/>
                </a:solidFill>
              </a:rPr>
              <a:t>En Train</a:t>
            </a:r>
            <a:r>
              <a:rPr lang="fr-FR" sz="1200" b="1" dirty="0">
                <a:solidFill>
                  <a:srgbClr val="002060"/>
                </a:solidFill>
              </a:rPr>
              <a:t> : Gare Matabiau, puis prendre le bus 27</a:t>
            </a:r>
          </a:p>
        </p:txBody>
      </p:sp>
      <p:pic>
        <p:nvPicPr>
          <p:cNvPr id="3" name="Image 2" descr="Une image contenant carte&#10;&#10;Description générée automatiquement">
            <a:extLst>
              <a:ext uri="{FF2B5EF4-FFF2-40B4-BE49-F238E27FC236}">
                <a16:creationId xmlns:a16="http://schemas.microsoft.com/office/drawing/2014/main" id="{9F38B0C3-B010-3246-9EFB-1A0CA27231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257" y="959921"/>
            <a:ext cx="6033188" cy="5053067"/>
          </a:xfrm>
          <a:prstGeom prst="rect">
            <a:avLst/>
          </a:prstGeom>
        </p:spPr>
      </p:pic>
      <p:sp>
        <p:nvSpPr>
          <p:cNvPr id="5" name="Ellipse 4">
            <a:extLst>
              <a:ext uri="{FF2B5EF4-FFF2-40B4-BE49-F238E27FC236}">
                <a16:creationId xmlns:a16="http://schemas.microsoft.com/office/drawing/2014/main" id="{A76EF2E8-0EA3-E24D-BB34-76D7704DE32F}"/>
              </a:ext>
            </a:extLst>
          </p:cNvPr>
          <p:cNvSpPr/>
          <p:nvPr/>
        </p:nvSpPr>
        <p:spPr>
          <a:xfrm>
            <a:off x="908720" y="2089266"/>
            <a:ext cx="360040" cy="315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22" name="Ellipse 21">
            <a:extLst>
              <a:ext uri="{FF2B5EF4-FFF2-40B4-BE49-F238E27FC236}">
                <a16:creationId xmlns:a16="http://schemas.microsoft.com/office/drawing/2014/main" id="{F5F5A96F-EC8A-9B4F-8469-A8EA1B61D171}"/>
              </a:ext>
            </a:extLst>
          </p:cNvPr>
          <p:cNvSpPr/>
          <p:nvPr/>
        </p:nvSpPr>
        <p:spPr>
          <a:xfrm>
            <a:off x="4509120" y="2984481"/>
            <a:ext cx="360040" cy="315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23" name="Ellipse 22">
            <a:extLst>
              <a:ext uri="{FF2B5EF4-FFF2-40B4-BE49-F238E27FC236}">
                <a16:creationId xmlns:a16="http://schemas.microsoft.com/office/drawing/2014/main" id="{96045294-21F5-E041-B5D3-9530ED3A1311}"/>
              </a:ext>
            </a:extLst>
          </p:cNvPr>
          <p:cNvSpPr/>
          <p:nvPr/>
        </p:nvSpPr>
        <p:spPr>
          <a:xfrm>
            <a:off x="6243323" y="6474965"/>
            <a:ext cx="360040" cy="315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24" name="Ellipse 23">
            <a:extLst>
              <a:ext uri="{FF2B5EF4-FFF2-40B4-BE49-F238E27FC236}">
                <a16:creationId xmlns:a16="http://schemas.microsoft.com/office/drawing/2014/main" id="{869DEE9C-A8DF-9A40-B2C4-69B3576880F5}"/>
              </a:ext>
            </a:extLst>
          </p:cNvPr>
          <p:cNvSpPr/>
          <p:nvPr/>
        </p:nvSpPr>
        <p:spPr>
          <a:xfrm>
            <a:off x="3789040" y="6884599"/>
            <a:ext cx="360040" cy="315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pic>
        <p:nvPicPr>
          <p:cNvPr id="7" name="Image 6">
            <a:extLst>
              <a:ext uri="{FF2B5EF4-FFF2-40B4-BE49-F238E27FC236}">
                <a16:creationId xmlns:a16="http://schemas.microsoft.com/office/drawing/2014/main" id="{DA0DBF8C-1FF4-74C2-6F78-0A61B275F1AF}"/>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8311429"/>
            <a:ext cx="6858000" cy="826851"/>
          </a:xfrm>
          <a:prstGeom prst="rect">
            <a:avLst/>
          </a:prstGeom>
          <a:effectLst>
            <a:outerShdw blurRad="50800" dist="50800" dir="5400000" algn="ctr" rotWithShape="0">
              <a:schemeClr val="bg1"/>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08720" y="-38299"/>
            <a:ext cx="4824536" cy="707886"/>
          </a:xfrm>
          <a:prstGeom prst="rect">
            <a:avLst/>
          </a:prstGeom>
          <a:solidFill>
            <a:schemeClr val="bg1"/>
          </a:solidFill>
        </p:spPr>
        <p:txBody>
          <a:bodyPr wrap="square" rtlCol="0">
            <a:spAutoFit/>
          </a:bodyPr>
          <a:lstStyle/>
          <a:p>
            <a:pPr algn="ctr"/>
            <a:r>
              <a:rPr lang="fr-FR" sz="4000" b="1" spc="-150" dirty="0">
                <a:solidFill>
                  <a:srgbClr val="002060"/>
                </a:solidFill>
              </a:rPr>
              <a:t>Lieu de la compétition</a:t>
            </a:r>
          </a:p>
        </p:txBody>
      </p:sp>
      <p:sp>
        <p:nvSpPr>
          <p:cNvPr id="6" name="ZoneTexte 5"/>
          <p:cNvSpPr txBox="1"/>
          <p:nvPr/>
        </p:nvSpPr>
        <p:spPr>
          <a:xfrm>
            <a:off x="1124744" y="3203775"/>
            <a:ext cx="4608512" cy="646331"/>
          </a:xfrm>
          <a:prstGeom prst="rect">
            <a:avLst/>
          </a:prstGeom>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fr-FR" b="1" dirty="0">
                <a:solidFill>
                  <a:srgbClr val="002060"/>
                </a:solidFill>
              </a:rPr>
              <a:t>Salle René LAVERGNE et Salle Laurent FIGNON au CREPS de Toulouse </a:t>
            </a:r>
            <a:r>
              <a:rPr lang="fr-FR" sz="1600" b="1" dirty="0">
                <a:solidFill>
                  <a:srgbClr val="002060"/>
                </a:solidFill>
              </a:rPr>
              <a:t>(Salle N°1 ET N°2)</a:t>
            </a:r>
            <a:endParaRPr lang="fr-FR" sz="1200" b="1" dirty="0">
              <a:solidFill>
                <a:srgbClr val="002060"/>
              </a:solidFill>
            </a:endParaRPr>
          </a:p>
        </p:txBody>
      </p:sp>
      <p:pic>
        <p:nvPicPr>
          <p:cNvPr id="28" name="Image 27" descr="Une image contenant texte, intérieur, plancher, plafond&#10;&#10;Description générée automatiquement">
            <a:extLst>
              <a:ext uri="{FF2B5EF4-FFF2-40B4-BE49-F238E27FC236}">
                <a16:creationId xmlns:a16="http://schemas.microsoft.com/office/drawing/2014/main" id="{7FBE238F-A9FA-1941-9A27-1292FF3AB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774778"/>
            <a:ext cx="6192687" cy="2214638"/>
          </a:xfrm>
          <a:prstGeom prst="rect">
            <a:avLst/>
          </a:prstGeom>
        </p:spPr>
      </p:pic>
      <p:pic>
        <p:nvPicPr>
          <p:cNvPr id="7" name="Image 6">
            <a:extLst>
              <a:ext uri="{FF2B5EF4-FFF2-40B4-BE49-F238E27FC236}">
                <a16:creationId xmlns:a16="http://schemas.microsoft.com/office/drawing/2014/main" id="{8C599EE9-4E94-0B87-25B6-529854780D16}"/>
              </a:ext>
            </a:extLst>
          </p:cNvPr>
          <p:cNvPicPr>
            <a:picLocks noChangeAspect="1"/>
          </p:cNvPicPr>
          <p:nvPr/>
        </p:nvPicPr>
        <p:blipFill>
          <a:blip r:embed="rId3"/>
          <a:stretch>
            <a:fillRect/>
          </a:stretch>
        </p:blipFill>
        <p:spPr>
          <a:xfrm>
            <a:off x="362068" y="4064465"/>
            <a:ext cx="6192687" cy="2730228"/>
          </a:xfrm>
          <a:prstGeom prst="rect">
            <a:avLst/>
          </a:prstGeom>
        </p:spPr>
      </p:pic>
      <p:sp>
        <p:nvSpPr>
          <p:cNvPr id="9" name="ZoneTexte 8">
            <a:extLst>
              <a:ext uri="{FF2B5EF4-FFF2-40B4-BE49-F238E27FC236}">
                <a16:creationId xmlns:a16="http://schemas.microsoft.com/office/drawing/2014/main" id="{62EB3BF9-40BF-8DA9-7549-862D06F85C43}"/>
              </a:ext>
            </a:extLst>
          </p:cNvPr>
          <p:cNvSpPr txBox="1"/>
          <p:nvPr/>
        </p:nvSpPr>
        <p:spPr>
          <a:xfrm>
            <a:off x="1124743" y="7111120"/>
            <a:ext cx="4608513" cy="830997"/>
          </a:xfrm>
          <a:prstGeom prst="rect">
            <a:avLst/>
          </a:prstGeom>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fr-FR" b="1" dirty="0">
                <a:solidFill>
                  <a:srgbClr val="002060"/>
                </a:solidFill>
              </a:rPr>
              <a:t>GYMNASE PARQUET au CREPS de Toulouse </a:t>
            </a:r>
          </a:p>
          <a:p>
            <a:pPr algn="ctr"/>
            <a:r>
              <a:rPr lang="fr-FR" b="1" dirty="0">
                <a:solidFill>
                  <a:srgbClr val="002060"/>
                </a:solidFill>
              </a:rPr>
              <a:t>( Salle d’Echauffement) </a:t>
            </a:r>
          </a:p>
          <a:p>
            <a:pPr algn="ctr"/>
            <a:endParaRPr lang="fr-FR" sz="1200" b="1" dirty="0">
              <a:solidFill>
                <a:srgbClr val="002060"/>
              </a:solidFill>
            </a:endParaRPr>
          </a:p>
        </p:txBody>
      </p:sp>
      <p:pic>
        <p:nvPicPr>
          <p:cNvPr id="2" name="Image 1">
            <a:extLst>
              <a:ext uri="{FF2B5EF4-FFF2-40B4-BE49-F238E27FC236}">
                <a16:creationId xmlns:a16="http://schemas.microsoft.com/office/drawing/2014/main" id="{92ECE7A0-CCE5-943D-567F-C9B9D5164EA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8311429"/>
            <a:ext cx="6858000" cy="826851"/>
          </a:xfrm>
          <a:prstGeom prst="rect">
            <a:avLst/>
          </a:prstGeom>
          <a:effectLst>
            <a:outerShdw blurRad="50800" dist="50800" dir="5400000" algn="ctr" rotWithShape="0">
              <a:schemeClr val="bg1"/>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CCE639-377E-ABAD-CB8D-8721024710CA}"/>
              </a:ext>
            </a:extLst>
          </p:cNvPr>
          <p:cNvSpPr>
            <a:spLocks noGrp="1"/>
          </p:cNvSpPr>
          <p:nvPr>
            <p:ph type="title"/>
          </p:nvPr>
        </p:nvSpPr>
        <p:spPr>
          <a:xfrm>
            <a:off x="342900" y="366184"/>
            <a:ext cx="6172200" cy="646331"/>
          </a:xfrm>
        </p:spPr>
        <p:txBody>
          <a:bodyPr>
            <a:normAutofit/>
          </a:bodyPr>
          <a:lstStyle/>
          <a:p>
            <a:r>
              <a:rPr lang="fr-FR" sz="3200" b="1" dirty="0">
                <a:solidFill>
                  <a:srgbClr val="002060"/>
                </a:solidFill>
                <a:latin typeface="+mn-lt"/>
              </a:rPr>
              <a:t>Plan détaillé du CREPS de Toulouse</a:t>
            </a:r>
          </a:p>
        </p:txBody>
      </p:sp>
      <p:sp>
        <p:nvSpPr>
          <p:cNvPr id="14" name="Ellipse 13">
            <a:extLst>
              <a:ext uri="{FF2B5EF4-FFF2-40B4-BE49-F238E27FC236}">
                <a16:creationId xmlns:a16="http://schemas.microsoft.com/office/drawing/2014/main" id="{0A404775-368C-BC67-E462-527A5B5501A5}"/>
              </a:ext>
            </a:extLst>
          </p:cNvPr>
          <p:cNvSpPr/>
          <p:nvPr/>
        </p:nvSpPr>
        <p:spPr>
          <a:xfrm>
            <a:off x="0" y="7416002"/>
            <a:ext cx="1008112" cy="43204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A1F1D91-0E96-969C-B9FE-73FD950A3D12}"/>
              </a:ext>
            </a:extLst>
          </p:cNvPr>
          <p:cNvSpPr txBox="1"/>
          <p:nvPr/>
        </p:nvSpPr>
        <p:spPr>
          <a:xfrm>
            <a:off x="953026" y="7478718"/>
            <a:ext cx="2304256" cy="369332"/>
          </a:xfrm>
          <a:prstGeom prst="rect">
            <a:avLst/>
          </a:prstGeom>
          <a:noFill/>
        </p:spPr>
        <p:txBody>
          <a:bodyPr wrap="square" rtlCol="0">
            <a:spAutoFit/>
          </a:bodyPr>
          <a:lstStyle/>
          <a:p>
            <a:r>
              <a:rPr lang="fr-FR" dirty="0"/>
              <a:t>Les différents parkings </a:t>
            </a:r>
          </a:p>
        </p:txBody>
      </p:sp>
      <p:cxnSp>
        <p:nvCxnSpPr>
          <p:cNvPr id="17" name="Connecteur droit 16">
            <a:extLst>
              <a:ext uri="{FF2B5EF4-FFF2-40B4-BE49-F238E27FC236}">
                <a16:creationId xmlns:a16="http://schemas.microsoft.com/office/drawing/2014/main" id="{D3609C59-0E4B-992E-B5F7-FED2EEE06358}"/>
              </a:ext>
            </a:extLst>
          </p:cNvPr>
          <p:cNvCxnSpPr/>
          <p:nvPr/>
        </p:nvCxnSpPr>
        <p:spPr>
          <a:xfrm>
            <a:off x="3212063" y="7663384"/>
            <a:ext cx="1044000" cy="0"/>
          </a:xfrm>
          <a:prstGeom prst="line">
            <a:avLst/>
          </a:prstGeom>
        </p:spPr>
        <p:style>
          <a:lnRef idx="2">
            <a:schemeClr val="accent6"/>
          </a:lnRef>
          <a:fillRef idx="0">
            <a:schemeClr val="accent6"/>
          </a:fillRef>
          <a:effectRef idx="1">
            <a:schemeClr val="accent6"/>
          </a:effectRef>
          <a:fontRef idx="minor">
            <a:schemeClr val="tx1"/>
          </a:fontRef>
        </p:style>
      </p:cxnSp>
      <p:sp>
        <p:nvSpPr>
          <p:cNvPr id="20" name="ZoneTexte 19">
            <a:extLst>
              <a:ext uri="{FF2B5EF4-FFF2-40B4-BE49-F238E27FC236}">
                <a16:creationId xmlns:a16="http://schemas.microsoft.com/office/drawing/2014/main" id="{B1EB3F01-0656-91AD-284C-CC7EFCF2D539}"/>
              </a:ext>
            </a:extLst>
          </p:cNvPr>
          <p:cNvSpPr txBox="1"/>
          <p:nvPr/>
        </p:nvSpPr>
        <p:spPr>
          <a:xfrm>
            <a:off x="4256063" y="7340219"/>
            <a:ext cx="2259037" cy="646331"/>
          </a:xfrm>
          <a:prstGeom prst="rect">
            <a:avLst/>
          </a:prstGeom>
          <a:noFill/>
        </p:spPr>
        <p:txBody>
          <a:bodyPr wrap="square" rtlCol="0">
            <a:spAutoFit/>
          </a:bodyPr>
          <a:lstStyle/>
          <a:p>
            <a:r>
              <a:rPr lang="fr-FR" dirty="0"/>
              <a:t>Parcours à pieds pour aller à la salle </a:t>
            </a:r>
          </a:p>
        </p:txBody>
      </p:sp>
      <p:pic>
        <p:nvPicPr>
          <p:cNvPr id="7" name="Espace réservé du contenu 6" descr="Une image contenant carte&#10;&#10;Description générée automatiquement">
            <a:extLst>
              <a:ext uri="{FF2B5EF4-FFF2-40B4-BE49-F238E27FC236}">
                <a16:creationId xmlns:a16="http://schemas.microsoft.com/office/drawing/2014/main" id="{96D22EBC-3CDE-5267-B9E2-49A4EC6150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264" y="1115616"/>
            <a:ext cx="5407471" cy="6034088"/>
          </a:xfrm>
        </p:spPr>
      </p:pic>
      <p:sp>
        <p:nvSpPr>
          <p:cNvPr id="8" name="ZoneTexte 7">
            <a:extLst>
              <a:ext uri="{FF2B5EF4-FFF2-40B4-BE49-F238E27FC236}">
                <a16:creationId xmlns:a16="http://schemas.microsoft.com/office/drawing/2014/main" id="{F398746B-0550-208F-265E-02BB393B5D67}"/>
              </a:ext>
            </a:extLst>
          </p:cNvPr>
          <p:cNvSpPr txBox="1"/>
          <p:nvPr/>
        </p:nvSpPr>
        <p:spPr>
          <a:xfrm>
            <a:off x="116632" y="8177064"/>
            <a:ext cx="6480720" cy="830997"/>
          </a:xfrm>
          <a:prstGeom prst="rect">
            <a:avLst/>
          </a:prstGeom>
          <a:noFill/>
          <a:ln>
            <a:solidFill>
              <a:schemeClr val="tx1"/>
            </a:solidFill>
          </a:ln>
        </p:spPr>
        <p:txBody>
          <a:bodyPr wrap="square" rtlCol="0">
            <a:spAutoFit/>
          </a:bodyPr>
          <a:lstStyle/>
          <a:p>
            <a:pPr algn="ctr"/>
            <a:r>
              <a:rPr lang="fr-FR" sz="1600" b="1" dirty="0"/>
              <a:t>Les parkings ne seront accessible qu’aux personnes ayant réservées avec l’organisation. Tous les autres participants devront se garer au parking Q-Park ou accéder à la salle en transport en commun (bus n°27)</a:t>
            </a:r>
          </a:p>
        </p:txBody>
      </p:sp>
    </p:spTree>
    <p:extLst>
      <p:ext uri="{BB962C8B-B14F-4D97-AF65-F5344CB8AC3E}">
        <p14:creationId xmlns:p14="http://schemas.microsoft.com/office/powerpoint/2010/main" val="406320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9892E9-B1DB-3C47-A4A1-BAD2B5267EB1}"/>
              </a:ext>
            </a:extLst>
          </p:cNvPr>
          <p:cNvSpPr txBox="1"/>
          <p:nvPr/>
        </p:nvSpPr>
        <p:spPr>
          <a:xfrm>
            <a:off x="138944" y="227713"/>
            <a:ext cx="6192688" cy="461665"/>
          </a:xfrm>
          <a:prstGeom prst="rect">
            <a:avLst/>
          </a:prstGeom>
          <a:solidFill>
            <a:schemeClr val="bg1"/>
          </a:solidFill>
        </p:spPr>
        <p:txBody>
          <a:bodyPr wrap="square" rtlCol="0">
            <a:spAutoFit/>
          </a:bodyPr>
          <a:lstStyle/>
          <a:p>
            <a:pPr algn="ctr"/>
            <a:r>
              <a:rPr lang="fr-FR" sz="2400" b="1" spc="-150" dirty="0">
                <a:solidFill>
                  <a:srgbClr val="002060"/>
                </a:solidFill>
              </a:rPr>
              <a:t>Hébergement et restauration</a:t>
            </a:r>
          </a:p>
        </p:txBody>
      </p:sp>
      <p:sp>
        <p:nvSpPr>
          <p:cNvPr id="5" name="ZoneTexte 4">
            <a:extLst>
              <a:ext uri="{FF2B5EF4-FFF2-40B4-BE49-F238E27FC236}">
                <a16:creationId xmlns:a16="http://schemas.microsoft.com/office/drawing/2014/main" id="{4EEB7FB7-D584-3342-900C-B1E929CE43EB}"/>
              </a:ext>
            </a:extLst>
          </p:cNvPr>
          <p:cNvSpPr txBox="1"/>
          <p:nvPr/>
        </p:nvSpPr>
        <p:spPr>
          <a:xfrm>
            <a:off x="148996" y="800913"/>
            <a:ext cx="6525344" cy="738664"/>
          </a:xfrm>
          <a:prstGeom prst="rect">
            <a:avLst/>
          </a:prstGeom>
          <a:noFill/>
        </p:spPr>
        <p:txBody>
          <a:bodyPr wrap="square" rtlCol="0">
            <a:spAutoFit/>
          </a:bodyPr>
          <a:lstStyle/>
          <a:p>
            <a:r>
              <a:rPr lang="fr-FR" sz="1400" b="1" dirty="0">
                <a:solidFill>
                  <a:srgbClr val="002060"/>
                </a:solidFill>
              </a:rPr>
              <a:t>La ligue Occitanie met en place des packs hébergement comprenant : </a:t>
            </a:r>
          </a:p>
          <a:p>
            <a:pPr marL="285750" indent="-285750">
              <a:buFontTx/>
              <a:buChar char="-"/>
            </a:pPr>
            <a:r>
              <a:rPr lang="fr-FR" sz="1400" b="1" dirty="0">
                <a:solidFill>
                  <a:srgbClr val="002060"/>
                </a:solidFill>
              </a:rPr>
              <a:t>3 pensions complètes : du jeudi 27 avril repas du soir au dimanche 30 avril repas du midi</a:t>
            </a:r>
          </a:p>
        </p:txBody>
      </p:sp>
      <p:pic>
        <p:nvPicPr>
          <p:cNvPr id="7" name="Image 6" descr="Une image contenant salle de bain, mur, intérieur, plancher&#10;&#10;Description générée automatiquement">
            <a:extLst>
              <a:ext uri="{FF2B5EF4-FFF2-40B4-BE49-F238E27FC236}">
                <a16:creationId xmlns:a16="http://schemas.microsoft.com/office/drawing/2014/main" id="{553DF88C-1667-A341-B418-017AC577F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124" y="1980921"/>
            <a:ext cx="2133917" cy="1600438"/>
          </a:xfrm>
          <a:prstGeom prst="rect">
            <a:avLst/>
          </a:prstGeom>
        </p:spPr>
      </p:pic>
      <p:pic>
        <p:nvPicPr>
          <p:cNvPr id="9" name="Image 8" descr="Une image contenant intérieur, plancher, mur, rayon&#10;&#10;Description générée automatiquement">
            <a:extLst>
              <a:ext uri="{FF2B5EF4-FFF2-40B4-BE49-F238E27FC236}">
                <a16:creationId xmlns:a16="http://schemas.microsoft.com/office/drawing/2014/main" id="{A0EC9B69-7CD6-1D4A-8D68-EF4283951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3045" y="1967483"/>
            <a:ext cx="2133917" cy="1600438"/>
          </a:xfrm>
          <a:prstGeom prst="rect">
            <a:avLst/>
          </a:prstGeom>
        </p:spPr>
      </p:pic>
      <p:pic>
        <p:nvPicPr>
          <p:cNvPr id="11" name="Image 10" descr="Une image contenant mur, plancher, intérieur, pièce&#10;&#10;Description générée automatiquement">
            <a:extLst>
              <a:ext uri="{FF2B5EF4-FFF2-40B4-BE49-F238E27FC236}">
                <a16:creationId xmlns:a16="http://schemas.microsoft.com/office/drawing/2014/main" id="{142CF503-4C36-4549-B21E-0A31592178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5535" y="1980921"/>
            <a:ext cx="2133917" cy="1600438"/>
          </a:xfrm>
          <a:prstGeom prst="rect">
            <a:avLst/>
          </a:prstGeom>
        </p:spPr>
      </p:pic>
      <p:sp>
        <p:nvSpPr>
          <p:cNvPr id="2" name="ZoneTexte 1">
            <a:extLst>
              <a:ext uri="{FF2B5EF4-FFF2-40B4-BE49-F238E27FC236}">
                <a16:creationId xmlns:a16="http://schemas.microsoft.com/office/drawing/2014/main" id="{2C2C0F07-8063-BF44-76F9-F4747562AE15}"/>
              </a:ext>
            </a:extLst>
          </p:cNvPr>
          <p:cNvSpPr txBox="1"/>
          <p:nvPr/>
        </p:nvSpPr>
        <p:spPr>
          <a:xfrm>
            <a:off x="198883" y="1582492"/>
            <a:ext cx="6072810" cy="307777"/>
          </a:xfrm>
          <a:prstGeom prst="rect">
            <a:avLst/>
          </a:prstGeom>
          <a:noFill/>
        </p:spPr>
        <p:txBody>
          <a:bodyPr wrap="square" rtlCol="0">
            <a:spAutoFit/>
          </a:bodyPr>
          <a:lstStyle/>
          <a:p>
            <a:r>
              <a:rPr lang="fr-FR" sz="1400" b="1" dirty="0">
                <a:solidFill>
                  <a:srgbClr val="002060"/>
                </a:solidFill>
              </a:rPr>
              <a:t>Bâtiment Fair-Play sur le site du CREPS</a:t>
            </a:r>
          </a:p>
        </p:txBody>
      </p:sp>
      <p:sp>
        <p:nvSpPr>
          <p:cNvPr id="3" name="ZoneTexte 2">
            <a:extLst>
              <a:ext uri="{FF2B5EF4-FFF2-40B4-BE49-F238E27FC236}">
                <a16:creationId xmlns:a16="http://schemas.microsoft.com/office/drawing/2014/main" id="{A25E1223-71E2-0D5C-922F-295378CD6F1B}"/>
              </a:ext>
            </a:extLst>
          </p:cNvPr>
          <p:cNvSpPr txBox="1"/>
          <p:nvPr/>
        </p:nvSpPr>
        <p:spPr>
          <a:xfrm>
            <a:off x="148996" y="3652709"/>
            <a:ext cx="6072810" cy="307777"/>
          </a:xfrm>
          <a:prstGeom prst="rect">
            <a:avLst/>
          </a:prstGeom>
          <a:noFill/>
        </p:spPr>
        <p:txBody>
          <a:bodyPr wrap="square" rtlCol="0">
            <a:spAutoFit/>
          </a:bodyPr>
          <a:lstStyle/>
          <a:p>
            <a:r>
              <a:rPr lang="fr-FR" sz="1400" b="1" dirty="0">
                <a:solidFill>
                  <a:srgbClr val="002060"/>
                </a:solidFill>
              </a:rPr>
              <a:t>Bâtiment Hebert sur le site du CREPS</a:t>
            </a:r>
          </a:p>
        </p:txBody>
      </p:sp>
      <p:sp>
        <p:nvSpPr>
          <p:cNvPr id="6" name="ZoneTexte 5">
            <a:extLst>
              <a:ext uri="{FF2B5EF4-FFF2-40B4-BE49-F238E27FC236}">
                <a16:creationId xmlns:a16="http://schemas.microsoft.com/office/drawing/2014/main" id="{D8831074-8ECF-1D81-15FA-EE8DDD3C17A7}"/>
              </a:ext>
            </a:extLst>
          </p:cNvPr>
          <p:cNvSpPr txBox="1"/>
          <p:nvPr/>
        </p:nvSpPr>
        <p:spPr>
          <a:xfrm>
            <a:off x="161124" y="5404810"/>
            <a:ext cx="6469816" cy="523220"/>
          </a:xfrm>
          <a:prstGeom prst="rect">
            <a:avLst/>
          </a:prstGeom>
          <a:noFill/>
        </p:spPr>
        <p:txBody>
          <a:bodyPr wrap="square" rtlCol="0">
            <a:spAutoFit/>
          </a:bodyPr>
          <a:lstStyle/>
          <a:p>
            <a:r>
              <a:rPr lang="fr-FR" sz="1400" b="1" dirty="0">
                <a:solidFill>
                  <a:srgbClr val="002060"/>
                </a:solidFill>
              </a:rPr>
              <a:t>Hôtel Première classe Toulouse Sud-Labège Innopole, moins de 10 min en voiture. Petit-déjeuner sur place à partir de 7h</a:t>
            </a:r>
          </a:p>
        </p:txBody>
      </p:sp>
      <p:pic>
        <p:nvPicPr>
          <p:cNvPr id="12" name="Image 11" descr="Une image contenant intérieur, mur, plancher, chambre à coucher&#10;&#10;Description générée automatiquement">
            <a:extLst>
              <a:ext uri="{FF2B5EF4-FFF2-40B4-BE49-F238E27FC236}">
                <a16:creationId xmlns:a16="http://schemas.microsoft.com/office/drawing/2014/main" id="{181F6FAB-416B-1E6E-A7F2-B88A8CC830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4824" y="6004394"/>
            <a:ext cx="1634586" cy="1089724"/>
          </a:xfrm>
          <a:prstGeom prst="rect">
            <a:avLst/>
          </a:prstGeom>
        </p:spPr>
      </p:pic>
      <p:pic>
        <p:nvPicPr>
          <p:cNvPr id="15" name="Image 14" descr="Une image contenant intérieur, mur, plancher, lit&#10;&#10;Description générée automatiquement">
            <a:extLst>
              <a:ext uri="{FF2B5EF4-FFF2-40B4-BE49-F238E27FC236}">
                <a16:creationId xmlns:a16="http://schemas.microsoft.com/office/drawing/2014/main" id="{F72D267B-C117-1AAF-E4B2-1051FC35A6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5507" y="5981289"/>
            <a:ext cx="1634586" cy="1089724"/>
          </a:xfrm>
          <a:prstGeom prst="rect">
            <a:avLst/>
          </a:prstGeom>
        </p:spPr>
      </p:pic>
      <p:pic>
        <p:nvPicPr>
          <p:cNvPr id="19" name="Image 18" descr="Une image contenant intérieur, mur, plancher, pièce&#10;&#10;Description générée automatiquement">
            <a:extLst>
              <a:ext uri="{FF2B5EF4-FFF2-40B4-BE49-F238E27FC236}">
                <a16:creationId xmlns:a16="http://schemas.microsoft.com/office/drawing/2014/main" id="{59BB242D-E74F-A42E-B637-CE1379CD8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648" y="6000343"/>
            <a:ext cx="1628079" cy="1085386"/>
          </a:xfrm>
          <a:prstGeom prst="rect">
            <a:avLst/>
          </a:prstGeom>
        </p:spPr>
      </p:pic>
      <p:sp>
        <p:nvSpPr>
          <p:cNvPr id="20" name="ZoneTexte 19">
            <a:extLst>
              <a:ext uri="{FF2B5EF4-FFF2-40B4-BE49-F238E27FC236}">
                <a16:creationId xmlns:a16="http://schemas.microsoft.com/office/drawing/2014/main" id="{2E38FC44-C19A-A462-A09C-5900BAE9B39F}"/>
              </a:ext>
            </a:extLst>
          </p:cNvPr>
          <p:cNvSpPr txBox="1"/>
          <p:nvPr/>
        </p:nvSpPr>
        <p:spPr>
          <a:xfrm>
            <a:off x="206526" y="7170482"/>
            <a:ext cx="6444948" cy="369332"/>
          </a:xfrm>
          <a:prstGeom prst="rect">
            <a:avLst/>
          </a:prstGeom>
          <a:noFill/>
        </p:spPr>
        <p:txBody>
          <a:bodyPr wrap="square" rtlCol="0">
            <a:spAutoFit/>
          </a:bodyPr>
          <a:lstStyle/>
          <a:p>
            <a:pPr algn="ctr"/>
            <a:r>
              <a:rPr lang="fr-FR" b="1" dirty="0">
                <a:solidFill>
                  <a:srgbClr val="FF0000"/>
                </a:solidFill>
              </a:rPr>
              <a:t>Attention, le nombre de places pour ces packs est limité</a:t>
            </a:r>
          </a:p>
        </p:txBody>
      </p:sp>
      <p:pic>
        <p:nvPicPr>
          <p:cNvPr id="13" name="Image 12">
            <a:extLst>
              <a:ext uri="{FF2B5EF4-FFF2-40B4-BE49-F238E27FC236}">
                <a16:creationId xmlns:a16="http://schemas.microsoft.com/office/drawing/2014/main" id="{93076335-D1AC-B704-442B-56AA7239F79E}"/>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0" y="8311429"/>
            <a:ext cx="6858000" cy="826851"/>
          </a:xfrm>
          <a:prstGeom prst="rect">
            <a:avLst/>
          </a:prstGeom>
          <a:effectLst>
            <a:outerShdw blurRad="50800" dist="50800" dir="5400000" algn="ctr" rotWithShape="0">
              <a:schemeClr val="bg1"/>
            </a:outerShdw>
          </a:effectLst>
        </p:spPr>
      </p:pic>
      <p:pic>
        <p:nvPicPr>
          <p:cNvPr id="16" name="Image 15" descr="Une image contenant plancher, intérieur, mur, chaise&#10;&#10;Description générée automatiquement">
            <a:extLst>
              <a:ext uri="{FF2B5EF4-FFF2-40B4-BE49-F238E27FC236}">
                <a16:creationId xmlns:a16="http://schemas.microsoft.com/office/drawing/2014/main" id="{51B89B09-A7FF-E5E6-707E-5357C7DAE7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596" y="3974426"/>
            <a:ext cx="679091" cy="1359033"/>
          </a:xfrm>
          <a:prstGeom prst="rect">
            <a:avLst/>
          </a:prstGeom>
        </p:spPr>
      </p:pic>
      <p:pic>
        <p:nvPicPr>
          <p:cNvPr id="22" name="Image 21" descr="Une image contenant intérieur, salle de bain, mur, serviette&#10;&#10;Description générée automatiquement">
            <a:extLst>
              <a:ext uri="{FF2B5EF4-FFF2-40B4-BE49-F238E27FC236}">
                <a16:creationId xmlns:a16="http://schemas.microsoft.com/office/drawing/2014/main" id="{08144F54-24C0-B998-09D2-0A808F14B1F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37699" y="3963423"/>
            <a:ext cx="679092" cy="1359034"/>
          </a:xfrm>
          <a:prstGeom prst="rect">
            <a:avLst/>
          </a:prstGeom>
        </p:spPr>
      </p:pic>
      <p:pic>
        <p:nvPicPr>
          <p:cNvPr id="24" name="Image 23" descr="Une image contenant intérieur, mur, salle de bain, plancher&#10;&#10;Description générée automatiquement">
            <a:extLst>
              <a:ext uri="{FF2B5EF4-FFF2-40B4-BE49-F238E27FC236}">
                <a16:creationId xmlns:a16="http://schemas.microsoft.com/office/drawing/2014/main" id="{827776F9-C56F-ED00-0CDB-3227692F51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7842" y="3977671"/>
            <a:ext cx="679092" cy="1359034"/>
          </a:xfrm>
          <a:prstGeom prst="rect">
            <a:avLst/>
          </a:prstGeom>
        </p:spPr>
      </p:pic>
      <p:pic>
        <p:nvPicPr>
          <p:cNvPr id="26" name="Image 25" descr="Une image contenant intérieur, mur, fenêtre, plancher&#10;&#10;Description générée automatiquement">
            <a:extLst>
              <a:ext uri="{FF2B5EF4-FFF2-40B4-BE49-F238E27FC236}">
                <a16:creationId xmlns:a16="http://schemas.microsoft.com/office/drawing/2014/main" id="{82F22874-EF28-8602-9372-3DD62AE9168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5901" y="4110288"/>
            <a:ext cx="2161176" cy="1079912"/>
          </a:xfrm>
          <a:prstGeom prst="rect">
            <a:avLst/>
          </a:prstGeom>
        </p:spPr>
      </p:pic>
    </p:spTree>
    <p:extLst>
      <p:ext uri="{BB962C8B-B14F-4D97-AF65-F5344CB8AC3E}">
        <p14:creationId xmlns:p14="http://schemas.microsoft.com/office/powerpoint/2010/main" val="2145499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9892E9-B1DB-3C47-A4A1-BAD2B5267EB1}"/>
              </a:ext>
            </a:extLst>
          </p:cNvPr>
          <p:cNvSpPr txBox="1"/>
          <p:nvPr/>
        </p:nvSpPr>
        <p:spPr>
          <a:xfrm>
            <a:off x="138944" y="227713"/>
            <a:ext cx="6192688" cy="707886"/>
          </a:xfrm>
          <a:prstGeom prst="rect">
            <a:avLst/>
          </a:prstGeom>
          <a:solidFill>
            <a:schemeClr val="bg1"/>
          </a:solidFill>
        </p:spPr>
        <p:txBody>
          <a:bodyPr wrap="square" rtlCol="0">
            <a:spAutoFit/>
          </a:bodyPr>
          <a:lstStyle/>
          <a:p>
            <a:pPr algn="ctr"/>
            <a:r>
              <a:rPr lang="fr-FR" sz="2400" b="1" spc="-150" dirty="0">
                <a:solidFill>
                  <a:srgbClr val="002060"/>
                </a:solidFill>
              </a:rPr>
              <a:t>Tarifs Hébergement et Restauration</a:t>
            </a:r>
          </a:p>
          <a:p>
            <a:pPr algn="ctr"/>
            <a:r>
              <a:rPr lang="fr-FR" sz="1600" b="1" spc="-150" dirty="0">
                <a:solidFill>
                  <a:srgbClr val="002060"/>
                </a:solidFill>
              </a:rPr>
              <a:t>(tarifs  par personne )</a:t>
            </a:r>
            <a:endParaRPr lang="fr-FR" sz="2400" b="1" spc="-150" dirty="0">
              <a:solidFill>
                <a:srgbClr val="002060"/>
              </a:solidFill>
            </a:endParaRPr>
          </a:p>
        </p:txBody>
      </p:sp>
      <p:sp>
        <p:nvSpPr>
          <p:cNvPr id="14" name="ZoneTexte 13">
            <a:extLst>
              <a:ext uri="{FF2B5EF4-FFF2-40B4-BE49-F238E27FC236}">
                <a16:creationId xmlns:a16="http://schemas.microsoft.com/office/drawing/2014/main" id="{C98E35B7-8988-B94A-8BF6-2D59054643CF}"/>
              </a:ext>
            </a:extLst>
          </p:cNvPr>
          <p:cNvSpPr txBox="1"/>
          <p:nvPr/>
        </p:nvSpPr>
        <p:spPr>
          <a:xfrm>
            <a:off x="101997" y="5376913"/>
            <a:ext cx="6525344" cy="307777"/>
          </a:xfrm>
          <a:prstGeom prst="rect">
            <a:avLst/>
          </a:prstGeom>
          <a:noFill/>
        </p:spPr>
        <p:txBody>
          <a:bodyPr wrap="square" rtlCol="0">
            <a:spAutoFit/>
          </a:bodyPr>
          <a:lstStyle/>
          <a:p>
            <a:r>
              <a:rPr lang="fr-FR" sz="1400" b="1" dirty="0">
                <a:solidFill>
                  <a:srgbClr val="002060"/>
                </a:solidFill>
              </a:rPr>
              <a:t>Les tarifs indiqué sont par personnes</a:t>
            </a:r>
          </a:p>
        </p:txBody>
      </p:sp>
      <p:graphicFrame>
        <p:nvGraphicFramePr>
          <p:cNvPr id="8" name="Tableau 9">
            <a:extLst>
              <a:ext uri="{FF2B5EF4-FFF2-40B4-BE49-F238E27FC236}">
                <a16:creationId xmlns:a16="http://schemas.microsoft.com/office/drawing/2014/main" id="{DADE5E73-CDC4-29A2-D124-DA20A5AE9E42}"/>
              </a:ext>
            </a:extLst>
          </p:cNvPr>
          <p:cNvGraphicFramePr>
            <a:graphicFrameLocks noGrp="1"/>
          </p:cNvGraphicFramePr>
          <p:nvPr>
            <p:extLst>
              <p:ext uri="{D42A27DB-BD31-4B8C-83A1-F6EECF244321}">
                <p14:modId xmlns:p14="http://schemas.microsoft.com/office/powerpoint/2010/main" val="1590913069"/>
              </p:ext>
            </p:extLst>
          </p:nvPr>
        </p:nvGraphicFramePr>
        <p:xfrm>
          <a:off x="101997" y="1115616"/>
          <a:ext cx="6628242" cy="5156200"/>
        </p:xfrm>
        <a:graphic>
          <a:graphicData uri="http://schemas.openxmlformats.org/drawingml/2006/table">
            <a:tbl>
              <a:tblPr firstRow="1" bandRow="1">
                <a:tableStyleId>{5C22544A-7EE6-4342-B048-85BDC9FD1C3A}</a:tableStyleId>
              </a:tblPr>
              <a:tblGrid>
                <a:gridCol w="3687043">
                  <a:extLst>
                    <a:ext uri="{9D8B030D-6E8A-4147-A177-3AD203B41FA5}">
                      <a16:colId xmlns:a16="http://schemas.microsoft.com/office/drawing/2014/main" val="3339998171"/>
                    </a:ext>
                  </a:extLst>
                </a:gridCol>
                <a:gridCol w="1512168">
                  <a:extLst>
                    <a:ext uri="{9D8B030D-6E8A-4147-A177-3AD203B41FA5}">
                      <a16:colId xmlns:a16="http://schemas.microsoft.com/office/drawing/2014/main" val="2289346227"/>
                    </a:ext>
                  </a:extLst>
                </a:gridCol>
                <a:gridCol w="1429031">
                  <a:extLst>
                    <a:ext uri="{9D8B030D-6E8A-4147-A177-3AD203B41FA5}">
                      <a16:colId xmlns:a16="http://schemas.microsoft.com/office/drawing/2014/main" val="483074257"/>
                    </a:ext>
                  </a:extLst>
                </a:gridCol>
              </a:tblGrid>
              <a:tr h="370840">
                <a:tc>
                  <a:txBody>
                    <a:bodyPr/>
                    <a:lstStyle/>
                    <a:p>
                      <a:r>
                        <a:rPr lang="fr-FR" sz="1400" dirty="0"/>
                        <a:t>Pensions complètes</a:t>
                      </a:r>
                    </a:p>
                  </a:txBody>
                  <a:tcPr/>
                </a:tc>
                <a:tc>
                  <a:txBody>
                    <a:bodyPr/>
                    <a:lstStyle/>
                    <a:p>
                      <a:pPr algn="ctr"/>
                      <a:r>
                        <a:rPr lang="fr-FR" sz="1400" dirty="0"/>
                        <a:t>2 nuits (jeudi au samedi)</a:t>
                      </a:r>
                    </a:p>
                  </a:txBody>
                  <a:tcPr/>
                </a:tc>
                <a:tc>
                  <a:txBody>
                    <a:bodyPr/>
                    <a:lstStyle/>
                    <a:p>
                      <a:pPr algn="ctr"/>
                      <a:r>
                        <a:rPr lang="fr-FR" sz="1400" dirty="0"/>
                        <a:t>3 nuits (jeudi au dimanche)</a:t>
                      </a:r>
                    </a:p>
                  </a:txBody>
                  <a:tcPr/>
                </a:tc>
                <a:extLst>
                  <a:ext uri="{0D108BD9-81ED-4DB2-BD59-A6C34878D82A}">
                    <a16:rowId xmlns:a16="http://schemas.microsoft.com/office/drawing/2014/main" val="3004139317"/>
                  </a:ext>
                </a:extLst>
              </a:tr>
              <a:tr h="370840">
                <a:tc>
                  <a:txBody>
                    <a:bodyPr/>
                    <a:lstStyle/>
                    <a:p>
                      <a:r>
                        <a:rPr lang="fr-FR" sz="1400" dirty="0"/>
                        <a:t>Fair-Play :</a:t>
                      </a:r>
                    </a:p>
                    <a:p>
                      <a:r>
                        <a:rPr lang="fr-FR" sz="1400" dirty="0"/>
                        <a:t>Chambre individuelle</a:t>
                      </a:r>
                    </a:p>
                  </a:txBody>
                  <a:tcPr/>
                </a:tc>
                <a:tc>
                  <a:txBody>
                    <a:bodyPr/>
                    <a:lstStyle/>
                    <a:p>
                      <a:pPr algn="ctr"/>
                      <a:r>
                        <a:rPr lang="fr-FR" sz="1400" dirty="0"/>
                        <a:t>150€</a:t>
                      </a:r>
                    </a:p>
                  </a:txBody>
                  <a:tcPr/>
                </a:tc>
                <a:tc>
                  <a:txBody>
                    <a:bodyPr/>
                    <a:lstStyle/>
                    <a:p>
                      <a:pPr algn="ctr"/>
                      <a:r>
                        <a:rPr lang="fr-FR" sz="1400" dirty="0"/>
                        <a:t>225€</a:t>
                      </a:r>
                    </a:p>
                  </a:txBody>
                  <a:tcPr/>
                </a:tc>
                <a:extLst>
                  <a:ext uri="{0D108BD9-81ED-4DB2-BD59-A6C34878D82A}">
                    <a16:rowId xmlns:a16="http://schemas.microsoft.com/office/drawing/2014/main" val="1983587987"/>
                  </a:ext>
                </a:extLst>
              </a:tr>
              <a:tr h="370840">
                <a:tc>
                  <a:txBody>
                    <a:bodyPr/>
                    <a:lstStyle/>
                    <a:p>
                      <a:r>
                        <a:rPr lang="fr-FR" sz="1400" dirty="0"/>
                        <a:t>Fair-Play :</a:t>
                      </a:r>
                    </a:p>
                    <a:p>
                      <a:r>
                        <a:rPr lang="fr-FR" sz="1400" dirty="0"/>
                        <a:t>Chambre Double (2 lits simples)</a:t>
                      </a:r>
                    </a:p>
                  </a:txBody>
                  <a:tcPr/>
                </a:tc>
                <a:tc>
                  <a:txBody>
                    <a:bodyPr/>
                    <a:lstStyle/>
                    <a:p>
                      <a:pPr algn="ctr"/>
                      <a:r>
                        <a:rPr lang="fr-FR" sz="1400" dirty="0"/>
                        <a:t>120€</a:t>
                      </a:r>
                    </a:p>
                  </a:txBody>
                  <a:tcPr/>
                </a:tc>
                <a:tc>
                  <a:txBody>
                    <a:bodyPr/>
                    <a:lstStyle/>
                    <a:p>
                      <a:pPr algn="ctr"/>
                      <a:r>
                        <a:rPr lang="fr-FR" sz="1400" dirty="0"/>
                        <a:t>180€</a:t>
                      </a:r>
                    </a:p>
                  </a:txBody>
                  <a:tcPr/>
                </a:tc>
                <a:extLst>
                  <a:ext uri="{0D108BD9-81ED-4DB2-BD59-A6C34878D82A}">
                    <a16:rowId xmlns:a16="http://schemas.microsoft.com/office/drawing/2014/main" val="363164153"/>
                  </a:ext>
                </a:extLst>
              </a:tr>
              <a:tr h="458440">
                <a:tc>
                  <a:txBody>
                    <a:bodyPr/>
                    <a:lstStyle/>
                    <a:p>
                      <a:r>
                        <a:rPr lang="fr-FR" sz="1400" dirty="0"/>
                        <a:t>Hébert :</a:t>
                      </a:r>
                    </a:p>
                    <a:p>
                      <a:r>
                        <a:rPr lang="fr-FR" sz="1400" dirty="0"/>
                        <a:t>Chambre individuelle</a:t>
                      </a:r>
                    </a:p>
                  </a:txBody>
                  <a:tcPr/>
                </a:tc>
                <a:tc>
                  <a:txBody>
                    <a:bodyPr/>
                    <a:lstStyle/>
                    <a:p>
                      <a:pPr algn="ctr"/>
                      <a:r>
                        <a:rPr lang="fr-FR" sz="1400" dirty="0"/>
                        <a:t>120€</a:t>
                      </a:r>
                    </a:p>
                  </a:txBody>
                  <a:tcPr/>
                </a:tc>
                <a:tc>
                  <a:txBody>
                    <a:bodyPr/>
                    <a:lstStyle/>
                    <a:p>
                      <a:pPr algn="ctr"/>
                      <a:r>
                        <a:rPr lang="fr-FR" sz="1400" dirty="0"/>
                        <a:t>180€</a:t>
                      </a:r>
                    </a:p>
                  </a:txBody>
                  <a:tcPr/>
                </a:tc>
                <a:extLst>
                  <a:ext uri="{0D108BD9-81ED-4DB2-BD59-A6C34878D82A}">
                    <a16:rowId xmlns:a16="http://schemas.microsoft.com/office/drawing/2014/main" val="12474514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Hébert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Chambre Double (2 lits simples dont 1 en hauteur)</a:t>
                      </a:r>
                    </a:p>
                  </a:txBody>
                  <a:tcPr/>
                </a:tc>
                <a:tc>
                  <a:txBody>
                    <a:bodyPr/>
                    <a:lstStyle/>
                    <a:p>
                      <a:pPr algn="ctr"/>
                      <a:endParaRPr lang="fr-FR" sz="1400" dirty="0"/>
                    </a:p>
                    <a:p>
                      <a:pPr algn="ctr"/>
                      <a:r>
                        <a:rPr lang="fr-FR" sz="1400" dirty="0"/>
                        <a:t>100€</a:t>
                      </a:r>
                    </a:p>
                  </a:txBody>
                  <a:tcPr/>
                </a:tc>
                <a:tc>
                  <a:txBody>
                    <a:bodyPr/>
                    <a:lstStyle/>
                    <a:p>
                      <a:pPr algn="ctr"/>
                      <a:endParaRPr lang="fr-FR" sz="1400" dirty="0"/>
                    </a:p>
                    <a:p>
                      <a:pPr algn="ctr"/>
                      <a:r>
                        <a:rPr lang="fr-FR" sz="1400" dirty="0"/>
                        <a:t>150€</a:t>
                      </a:r>
                    </a:p>
                  </a:txBody>
                  <a:tcPr/>
                </a:tc>
                <a:extLst>
                  <a:ext uri="{0D108BD9-81ED-4DB2-BD59-A6C34878D82A}">
                    <a16:rowId xmlns:a16="http://schemas.microsoft.com/office/drawing/2014/main" val="2726698163"/>
                  </a:ext>
                </a:extLst>
              </a:tr>
              <a:tr h="370840">
                <a:tc>
                  <a:txBody>
                    <a:bodyPr/>
                    <a:lstStyle/>
                    <a:p>
                      <a:r>
                        <a:rPr lang="fr-FR" sz="1400" dirty="0"/>
                        <a:t>Hôtel Première classe :</a:t>
                      </a:r>
                    </a:p>
                    <a:p>
                      <a:r>
                        <a:rPr lang="fr-FR" sz="1400" dirty="0"/>
                        <a:t>Chambre individuelle</a:t>
                      </a:r>
                    </a:p>
                  </a:txBody>
                  <a:tcPr/>
                </a:tc>
                <a:tc>
                  <a:txBody>
                    <a:bodyPr/>
                    <a:lstStyle/>
                    <a:p>
                      <a:pPr algn="ctr"/>
                      <a:r>
                        <a:rPr lang="fr-FR" sz="1400" dirty="0"/>
                        <a:t>160€</a:t>
                      </a:r>
                    </a:p>
                  </a:txBody>
                  <a:tcPr/>
                </a:tc>
                <a:tc>
                  <a:txBody>
                    <a:bodyPr/>
                    <a:lstStyle/>
                    <a:p>
                      <a:pPr algn="ctr"/>
                      <a:r>
                        <a:rPr lang="fr-FR" sz="1400" dirty="0"/>
                        <a:t>240€</a:t>
                      </a:r>
                    </a:p>
                  </a:txBody>
                  <a:tcPr/>
                </a:tc>
                <a:extLst>
                  <a:ext uri="{0D108BD9-81ED-4DB2-BD59-A6C34878D82A}">
                    <a16:rowId xmlns:a16="http://schemas.microsoft.com/office/drawing/2014/main" val="1566897994"/>
                  </a:ext>
                </a:extLst>
              </a:tr>
              <a:tr h="370840">
                <a:tc>
                  <a:txBody>
                    <a:bodyPr/>
                    <a:lstStyle/>
                    <a:p>
                      <a:r>
                        <a:rPr lang="fr-FR" sz="1400" dirty="0"/>
                        <a:t>Hôtel Première classe :</a:t>
                      </a:r>
                    </a:p>
                    <a:p>
                      <a:r>
                        <a:rPr lang="fr-FR" sz="1400" dirty="0"/>
                        <a:t>Chambre double (1 lit double et 1 lit superposé ou 1 lit double)</a:t>
                      </a:r>
                    </a:p>
                  </a:txBody>
                  <a:tcPr/>
                </a:tc>
                <a:tc>
                  <a:txBody>
                    <a:bodyPr/>
                    <a:lstStyle/>
                    <a:p>
                      <a:pPr algn="ctr"/>
                      <a:endParaRPr lang="fr-FR" sz="1400" dirty="0"/>
                    </a:p>
                    <a:p>
                      <a:pPr algn="ctr"/>
                      <a:r>
                        <a:rPr lang="fr-FR" sz="1400" dirty="0"/>
                        <a:t>130€</a:t>
                      </a:r>
                    </a:p>
                  </a:txBody>
                  <a:tcPr/>
                </a:tc>
                <a:tc>
                  <a:txBody>
                    <a:bodyPr/>
                    <a:lstStyle/>
                    <a:p>
                      <a:pPr algn="ctr"/>
                      <a:endParaRPr lang="fr-FR" sz="1400" dirty="0"/>
                    </a:p>
                    <a:p>
                      <a:pPr algn="ctr"/>
                      <a:r>
                        <a:rPr lang="fr-FR" sz="1400" dirty="0"/>
                        <a:t>195€</a:t>
                      </a:r>
                    </a:p>
                  </a:txBody>
                  <a:tcPr/>
                </a:tc>
                <a:extLst>
                  <a:ext uri="{0D108BD9-81ED-4DB2-BD59-A6C34878D82A}">
                    <a16:rowId xmlns:a16="http://schemas.microsoft.com/office/drawing/2014/main" val="781789584"/>
                  </a:ext>
                </a:extLst>
              </a:tr>
              <a:tr h="1825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Hôtel Première classe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Chambre triple (1 lit double et 1 lit superposé ou 2 lits simples et 1 lit superposé )</a:t>
                      </a:r>
                    </a:p>
                  </a:txBody>
                  <a:tcPr/>
                </a:tc>
                <a:tc>
                  <a:txBody>
                    <a:bodyPr/>
                    <a:lstStyle/>
                    <a:p>
                      <a:pPr algn="ctr"/>
                      <a:endParaRPr lang="fr-FR" sz="1400" dirty="0"/>
                    </a:p>
                    <a:p>
                      <a:pPr algn="ctr"/>
                      <a:r>
                        <a:rPr lang="fr-FR" sz="1400" dirty="0"/>
                        <a:t>100€</a:t>
                      </a:r>
                    </a:p>
                  </a:txBody>
                  <a:tcPr/>
                </a:tc>
                <a:tc>
                  <a:txBody>
                    <a:bodyPr/>
                    <a:lstStyle/>
                    <a:p>
                      <a:pPr algn="ctr"/>
                      <a:endParaRPr lang="fr-FR" sz="1400" dirty="0"/>
                    </a:p>
                    <a:p>
                      <a:pPr algn="ctr"/>
                      <a:r>
                        <a:rPr lang="fr-FR" sz="1400" dirty="0"/>
                        <a:t>150€</a:t>
                      </a:r>
                    </a:p>
                  </a:txBody>
                  <a:tcPr/>
                </a:tc>
                <a:extLst>
                  <a:ext uri="{0D108BD9-81ED-4DB2-BD59-A6C34878D82A}">
                    <a16:rowId xmlns:a16="http://schemas.microsoft.com/office/drawing/2014/main" val="317583314"/>
                  </a:ext>
                </a:extLst>
              </a:tr>
              <a:tr h="370840">
                <a:tc>
                  <a:txBody>
                    <a:bodyPr/>
                    <a:lstStyle/>
                    <a:p>
                      <a:r>
                        <a:rPr lang="fr-FR" sz="1400" dirty="0"/>
                        <a:t>Repas Individuel CREPS</a:t>
                      </a:r>
                    </a:p>
                  </a:txBody>
                  <a:tcPr/>
                </a:tc>
                <a:tc gridSpan="2">
                  <a:txBody>
                    <a:bodyPr/>
                    <a:lstStyle/>
                    <a:p>
                      <a:pPr algn="ctr"/>
                      <a:r>
                        <a:rPr lang="fr-FR" sz="1400" dirty="0"/>
                        <a:t>14€ (entrée + plat + dessert)</a:t>
                      </a:r>
                    </a:p>
                  </a:txBody>
                  <a:tcPr/>
                </a:tc>
                <a:tc hMerge="1">
                  <a:txBody>
                    <a:bodyPr/>
                    <a:lstStyle/>
                    <a:p>
                      <a:endParaRPr lang="fr-FR" sz="1400" dirty="0"/>
                    </a:p>
                  </a:txBody>
                  <a:tcPr/>
                </a:tc>
                <a:extLst>
                  <a:ext uri="{0D108BD9-81ED-4DB2-BD59-A6C34878D82A}">
                    <a16:rowId xmlns:a16="http://schemas.microsoft.com/office/drawing/2014/main" val="2987649695"/>
                  </a:ext>
                </a:extLst>
              </a:tr>
            </a:tbl>
          </a:graphicData>
        </a:graphic>
      </p:graphicFrame>
      <p:sp>
        <p:nvSpPr>
          <p:cNvPr id="2" name="ZoneTexte 1">
            <a:extLst>
              <a:ext uri="{FF2B5EF4-FFF2-40B4-BE49-F238E27FC236}">
                <a16:creationId xmlns:a16="http://schemas.microsoft.com/office/drawing/2014/main" id="{D35C4A82-2079-303C-A37B-0CA931C75907}"/>
              </a:ext>
            </a:extLst>
          </p:cNvPr>
          <p:cNvSpPr txBox="1"/>
          <p:nvPr/>
        </p:nvSpPr>
        <p:spPr>
          <a:xfrm>
            <a:off x="101997" y="6539995"/>
            <a:ext cx="6525344" cy="523220"/>
          </a:xfrm>
          <a:prstGeom prst="rect">
            <a:avLst/>
          </a:prstGeom>
          <a:noFill/>
        </p:spPr>
        <p:txBody>
          <a:bodyPr wrap="square" rtlCol="0">
            <a:spAutoFit/>
          </a:bodyPr>
          <a:lstStyle/>
          <a:p>
            <a:pPr algn="ctr"/>
            <a:r>
              <a:rPr lang="fr-FR" sz="1400" dirty="0"/>
              <a:t>Merci de faire les réservations auprès de Paul MARTINEZ </a:t>
            </a:r>
            <a:r>
              <a:rPr lang="fr-FR" sz="1400" dirty="0">
                <a:hlinkClick r:id="rId2"/>
              </a:rPr>
              <a:t>paul.martinez@loctt.fr</a:t>
            </a:r>
            <a:r>
              <a:rPr lang="fr-FR" sz="1400" dirty="0"/>
              <a:t> </a:t>
            </a:r>
          </a:p>
          <a:p>
            <a:endParaRPr lang="fr-FR" sz="1400" b="1" dirty="0"/>
          </a:p>
        </p:txBody>
      </p:sp>
      <p:pic>
        <p:nvPicPr>
          <p:cNvPr id="3" name="Image 2">
            <a:extLst>
              <a:ext uri="{FF2B5EF4-FFF2-40B4-BE49-F238E27FC236}">
                <a16:creationId xmlns:a16="http://schemas.microsoft.com/office/drawing/2014/main" id="{AB5C2C44-94EC-2DD6-380B-5FDB12B6220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8311429"/>
            <a:ext cx="6858000" cy="826851"/>
          </a:xfrm>
          <a:prstGeom prst="rect">
            <a:avLst/>
          </a:prstGeom>
          <a:effectLst>
            <a:outerShdw blurRad="50800" dist="50800" dir="5400000" algn="ctr" rotWithShape="0">
              <a:schemeClr val="bg1"/>
            </a:outerShdw>
          </a:effectLst>
        </p:spPr>
      </p:pic>
    </p:spTree>
    <p:extLst>
      <p:ext uri="{BB962C8B-B14F-4D97-AF65-F5344CB8AC3E}">
        <p14:creationId xmlns:p14="http://schemas.microsoft.com/office/powerpoint/2010/main" val="1602890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9892E9-B1DB-3C47-A4A1-BAD2B5267EB1}"/>
              </a:ext>
            </a:extLst>
          </p:cNvPr>
          <p:cNvSpPr txBox="1"/>
          <p:nvPr/>
        </p:nvSpPr>
        <p:spPr>
          <a:xfrm>
            <a:off x="138944" y="42796"/>
            <a:ext cx="6192688" cy="461665"/>
          </a:xfrm>
          <a:prstGeom prst="rect">
            <a:avLst/>
          </a:prstGeom>
          <a:solidFill>
            <a:schemeClr val="bg1"/>
          </a:solidFill>
        </p:spPr>
        <p:txBody>
          <a:bodyPr wrap="square" rtlCol="0">
            <a:spAutoFit/>
          </a:bodyPr>
          <a:lstStyle/>
          <a:p>
            <a:pPr algn="ctr"/>
            <a:r>
              <a:rPr lang="fr-FR" sz="2400" b="1" spc="-150" dirty="0">
                <a:solidFill>
                  <a:srgbClr val="002060"/>
                </a:solidFill>
              </a:rPr>
              <a:t>Hébergement</a:t>
            </a:r>
          </a:p>
        </p:txBody>
      </p:sp>
      <p:sp>
        <p:nvSpPr>
          <p:cNvPr id="5" name="ZoneTexte 4">
            <a:extLst>
              <a:ext uri="{FF2B5EF4-FFF2-40B4-BE49-F238E27FC236}">
                <a16:creationId xmlns:a16="http://schemas.microsoft.com/office/drawing/2014/main" id="{4EEB7FB7-D584-3342-900C-B1E929CE43EB}"/>
              </a:ext>
            </a:extLst>
          </p:cNvPr>
          <p:cNvSpPr txBox="1"/>
          <p:nvPr/>
        </p:nvSpPr>
        <p:spPr>
          <a:xfrm>
            <a:off x="56740" y="603562"/>
            <a:ext cx="6631095" cy="430887"/>
          </a:xfrm>
          <a:prstGeom prst="rect">
            <a:avLst/>
          </a:prstGeom>
          <a:noFill/>
        </p:spPr>
        <p:txBody>
          <a:bodyPr wrap="square" rtlCol="0">
            <a:spAutoFit/>
          </a:bodyPr>
          <a:lstStyle/>
          <a:p>
            <a:r>
              <a:rPr lang="fr-FR" sz="1100" b="1" dirty="0"/>
              <a:t>La ligue Occitanie vous propose également un panel d’hôtels proches du CREPS (moins de 10 minutes en voiture)</a:t>
            </a:r>
          </a:p>
        </p:txBody>
      </p:sp>
      <p:sp>
        <p:nvSpPr>
          <p:cNvPr id="3" name="ZoneTexte 2">
            <a:extLst>
              <a:ext uri="{FF2B5EF4-FFF2-40B4-BE49-F238E27FC236}">
                <a16:creationId xmlns:a16="http://schemas.microsoft.com/office/drawing/2014/main" id="{01DE08DF-B8A1-3C9F-FEBA-EEE23F7DA5F5}"/>
              </a:ext>
            </a:extLst>
          </p:cNvPr>
          <p:cNvSpPr txBox="1"/>
          <p:nvPr/>
        </p:nvSpPr>
        <p:spPr>
          <a:xfrm>
            <a:off x="63686" y="932165"/>
            <a:ext cx="6674432" cy="338554"/>
          </a:xfrm>
          <a:prstGeom prst="rect">
            <a:avLst/>
          </a:prstGeom>
          <a:noFill/>
        </p:spPr>
        <p:txBody>
          <a:bodyPr wrap="square">
            <a:spAutoFit/>
          </a:bodyPr>
          <a:lstStyle/>
          <a:p>
            <a:pPr algn="ctr"/>
            <a:r>
              <a:rPr lang="fr-FR" sz="1600" b="1" dirty="0">
                <a:solidFill>
                  <a:srgbClr val="002060"/>
                </a:solidFill>
              </a:rPr>
              <a:t>Hôtel B&amp;B Cité de L’espace</a:t>
            </a:r>
          </a:p>
        </p:txBody>
      </p:sp>
      <p:pic>
        <p:nvPicPr>
          <p:cNvPr id="6" name="Image 5">
            <a:extLst>
              <a:ext uri="{FF2B5EF4-FFF2-40B4-BE49-F238E27FC236}">
                <a16:creationId xmlns:a16="http://schemas.microsoft.com/office/drawing/2014/main" id="{B1CF7FE6-D56F-8690-D699-84B47FC4746D}"/>
              </a:ext>
            </a:extLst>
          </p:cNvPr>
          <p:cNvPicPr>
            <a:picLocks noChangeAspect="1"/>
          </p:cNvPicPr>
          <p:nvPr/>
        </p:nvPicPr>
        <p:blipFill>
          <a:blip r:embed="rId2"/>
          <a:stretch>
            <a:fillRect/>
          </a:stretch>
        </p:blipFill>
        <p:spPr>
          <a:xfrm>
            <a:off x="78413" y="1538011"/>
            <a:ext cx="2224694" cy="1758479"/>
          </a:xfrm>
          <a:prstGeom prst="rect">
            <a:avLst/>
          </a:prstGeom>
        </p:spPr>
      </p:pic>
      <p:pic>
        <p:nvPicPr>
          <p:cNvPr id="7" name="Image 6">
            <a:extLst>
              <a:ext uri="{FF2B5EF4-FFF2-40B4-BE49-F238E27FC236}">
                <a16:creationId xmlns:a16="http://schemas.microsoft.com/office/drawing/2014/main" id="{525A145C-06DF-16B1-1198-4849EA3342C6}"/>
              </a:ext>
            </a:extLst>
          </p:cNvPr>
          <p:cNvPicPr>
            <a:picLocks noChangeAspect="1"/>
          </p:cNvPicPr>
          <p:nvPr/>
        </p:nvPicPr>
        <p:blipFill>
          <a:blip r:embed="rId3"/>
          <a:stretch>
            <a:fillRect/>
          </a:stretch>
        </p:blipFill>
        <p:spPr>
          <a:xfrm>
            <a:off x="2395445" y="1540028"/>
            <a:ext cx="2010915" cy="1778691"/>
          </a:xfrm>
          <a:prstGeom prst="rect">
            <a:avLst/>
          </a:prstGeom>
        </p:spPr>
      </p:pic>
      <p:pic>
        <p:nvPicPr>
          <p:cNvPr id="9" name="Image 8">
            <a:extLst>
              <a:ext uri="{FF2B5EF4-FFF2-40B4-BE49-F238E27FC236}">
                <a16:creationId xmlns:a16="http://schemas.microsoft.com/office/drawing/2014/main" id="{C974468C-8CD9-F013-3C12-FA2561A44A27}"/>
              </a:ext>
            </a:extLst>
          </p:cNvPr>
          <p:cNvPicPr>
            <a:picLocks noChangeAspect="1"/>
          </p:cNvPicPr>
          <p:nvPr/>
        </p:nvPicPr>
        <p:blipFill>
          <a:blip r:embed="rId4"/>
          <a:stretch>
            <a:fillRect/>
          </a:stretch>
        </p:blipFill>
        <p:spPr>
          <a:xfrm>
            <a:off x="4527596" y="1553945"/>
            <a:ext cx="2160240" cy="1778693"/>
          </a:xfrm>
          <a:prstGeom prst="rect">
            <a:avLst/>
          </a:prstGeom>
        </p:spPr>
      </p:pic>
      <p:sp>
        <p:nvSpPr>
          <p:cNvPr id="14" name="ZoneTexte 13">
            <a:extLst>
              <a:ext uri="{FF2B5EF4-FFF2-40B4-BE49-F238E27FC236}">
                <a16:creationId xmlns:a16="http://schemas.microsoft.com/office/drawing/2014/main" id="{016B46F2-F01C-D3B8-4321-0DA70AD634E2}"/>
              </a:ext>
            </a:extLst>
          </p:cNvPr>
          <p:cNvSpPr txBox="1"/>
          <p:nvPr/>
        </p:nvSpPr>
        <p:spPr>
          <a:xfrm>
            <a:off x="170164" y="4161438"/>
            <a:ext cx="6630984" cy="338554"/>
          </a:xfrm>
          <a:prstGeom prst="rect">
            <a:avLst/>
          </a:prstGeom>
          <a:noFill/>
        </p:spPr>
        <p:txBody>
          <a:bodyPr wrap="square">
            <a:spAutoFit/>
          </a:bodyPr>
          <a:lstStyle/>
          <a:p>
            <a:pPr algn="ctr"/>
            <a:r>
              <a:rPr lang="fr-FR" sz="1600" b="1" dirty="0">
                <a:solidFill>
                  <a:srgbClr val="002060"/>
                </a:solidFill>
              </a:rPr>
              <a:t>Hôtel </a:t>
            </a:r>
            <a:r>
              <a:rPr lang="fr-FR" sz="1600" b="1" dirty="0" err="1">
                <a:solidFill>
                  <a:srgbClr val="002060"/>
                </a:solidFill>
              </a:rPr>
              <a:t>Innostar</a:t>
            </a:r>
            <a:r>
              <a:rPr lang="fr-FR" sz="1600" b="1" dirty="0">
                <a:solidFill>
                  <a:srgbClr val="002060"/>
                </a:solidFill>
              </a:rPr>
              <a:t> Toulouse Sud</a:t>
            </a:r>
          </a:p>
        </p:txBody>
      </p:sp>
      <p:pic>
        <p:nvPicPr>
          <p:cNvPr id="15" name="Image 14">
            <a:extLst>
              <a:ext uri="{FF2B5EF4-FFF2-40B4-BE49-F238E27FC236}">
                <a16:creationId xmlns:a16="http://schemas.microsoft.com/office/drawing/2014/main" id="{83E7E4F7-EE76-98E9-E926-2DC2C6A34840}"/>
              </a:ext>
            </a:extLst>
          </p:cNvPr>
          <p:cNvPicPr>
            <a:picLocks noChangeAspect="1"/>
          </p:cNvPicPr>
          <p:nvPr/>
        </p:nvPicPr>
        <p:blipFill>
          <a:blip r:embed="rId5"/>
          <a:stretch>
            <a:fillRect/>
          </a:stretch>
        </p:blipFill>
        <p:spPr>
          <a:xfrm>
            <a:off x="78413" y="4711250"/>
            <a:ext cx="2258483" cy="1776935"/>
          </a:xfrm>
          <a:prstGeom prst="rect">
            <a:avLst/>
          </a:prstGeom>
        </p:spPr>
      </p:pic>
      <p:pic>
        <p:nvPicPr>
          <p:cNvPr id="16" name="Image 15">
            <a:extLst>
              <a:ext uri="{FF2B5EF4-FFF2-40B4-BE49-F238E27FC236}">
                <a16:creationId xmlns:a16="http://schemas.microsoft.com/office/drawing/2014/main" id="{1E9B7626-34E8-FB38-2E01-8270110DE6B6}"/>
              </a:ext>
            </a:extLst>
          </p:cNvPr>
          <p:cNvPicPr>
            <a:picLocks noChangeAspect="1"/>
          </p:cNvPicPr>
          <p:nvPr/>
        </p:nvPicPr>
        <p:blipFill>
          <a:blip r:embed="rId6"/>
          <a:stretch>
            <a:fillRect/>
          </a:stretch>
        </p:blipFill>
        <p:spPr>
          <a:xfrm>
            <a:off x="2442143" y="4692646"/>
            <a:ext cx="2010915" cy="1829035"/>
          </a:xfrm>
          <a:prstGeom prst="rect">
            <a:avLst/>
          </a:prstGeom>
        </p:spPr>
      </p:pic>
      <p:pic>
        <p:nvPicPr>
          <p:cNvPr id="17" name="Image 16">
            <a:extLst>
              <a:ext uri="{FF2B5EF4-FFF2-40B4-BE49-F238E27FC236}">
                <a16:creationId xmlns:a16="http://schemas.microsoft.com/office/drawing/2014/main" id="{7F54B1FE-AFBB-52FA-4B74-01EB08D1D1F2}"/>
              </a:ext>
            </a:extLst>
          </p:cNvPr>
          <p:cNvPicPr>
            <a:picLocks noChangeAspect="1"/>
          </p:cNvPicPr>
          <p:nvPr/>
        </p:nvPicPr>
        <p:blipFill>
          <a:blip r:embed="rId7"/>
          <a:stretch>
            <a:fillRect/>
          </a:stretch>
        </p:blipFill>
        <p:spPr>
          <a:xfrm>
            <a:off x="4563995" y="4705931"/>
            <a:ext cx="2237153" cy="2876647"/>
          </a:xfrm>
          <a:prstGeom prst="rect">
            <a:avLst/>
          </a:prstGeom>
        </p:spPr>
      </p:pic>
      <p:sp>
        <p:nvSpPr>
          <p:cNvPr id="10" name="ZoneTexte 9">
            <a:extLst>
              <a:ext uri="{FF2B5EF4-FFF2-40B4-BE49-F238E27FC236}">
                <a16:creationId xmlns:a16="http://schemas.microsoft.com/office/drawing/2014/main" id="{1F738887-2A3A-AA15-6B45-42DB8E68BE1D}"/>
              </a:ext>
            </a:extLst>
          </p:cNvPr>
          <p:cNvSpPr txBox="1"/>
          <p:nvPr/>
        </p:nvSpPr>
        <p:spPr>
          <a:xfrm>
            <a:off x="8795" y="3352850"/>
            <a:ext cx="6573865" cy="415498"/>
          </a:xfrm>
          <a:prstGeom prst="rect">
            <a:avLst/>
          </a:prstGeom>
          <a:noFill/>
        </p:spPr>
        <p:txBody>
          <a:bodyPr wrap="square" rtlCol="0">
            <a:spAutoFit/>
          </a:bodyPr>
          <a:lstStyle/>
          <a:p>
            <a:r>
              <a:rPr lang="fr-FR" sz="1050" dirty="0"/>
              <a:t>Lors de la réservation au B&amp;B hôtel, il vous suffira de dire le code partenaire « </a:t>
            </a:r>
            <a:r>
              <a:rPr lang="fr-FR" sz="1050" b="1" dirty="0"/>
              <a:t>Bbspor04</a:t>
            </a:r>
            <a:r>
              <a:rPr lang="fr-FR" sz="1050" dirty="0"/>
              <a:t> » et signaler que vous venez pour les Championnats de France de tennis de table. L’hôtel vous proposera un tarif avantageux pour les trois nuits. </a:t>
            </a:r>
          </a:p>
        </p:txBody>
      </p:sp>
      <p:sp>
        <p:nvSpPr>
          <p:cNvPr id="12" name="ZoneTexte 11">
            <a:extLst>
              <a:ext uri="{FF2B5EF4-FFF2-40B4-BE49-F238E27FC236}">
                <a16:creationId xmlns:a16="http://schemas.microsoft.com/office/drawing/2014/main" id="{E2AC1D5D-0651-8F95-E9AD-28A62172EFB2}"/>
              </a:ext>
            </a:extLst>
          </p:cNvPr>
          <p:cNvSpPr txBox="1"/>
          <p:nvPr/>
        </p:nvSpPr>
        <p:spPr>
          <a:xfrm>
            <a:off x="12008" y="6555178"/>
            <a:ext cx="4551987" cy="577081"/>
          </a:xfrm>
          <a:prstGeom prst="rect">
            <a:avLst/>
          </a:prstGeom>
          <a:noFill/>
        </p:spPr>
        <p:txBody>
          <a:bodyPr wrap="square">
            <a:spAutoFit/>
          </a:bodyPr>
          <a:lstStyle/>
          <a:p>
            <a:r>
              <a:rPr lang="fr-FR" sz="1050" dirty="0"/>
              <a:t>Lors de la réservation à l’</a:t>
            </a:r>
            <a:r>
              <a:rPr lang="fr-FR" sz="1050" dirty="0" err="1"/>
              <a:t>Innostar</a:t>
            </a:r>
            <a:r>
              <a:rPr lang="fr-FR" sz="1050" dirty="0"/>
              <a:t> Toulouse Sud, il vous suffira de signaler que vous venez pour les Championnats de France de tennis de table au CREPS de Toulouse. L’hôtel vous proposera un tarif avantageux pour les trois nuits. </a:t>
            </a:r>
          </a:p>
        </p:txBody>
      </p:sp>
      <p:pic>
        <p:nvPicPr>
          <p:cNvPr id="2" name="Image 1">
            <a:extLst>
              <a:ext uri="{FF2B5EF4-FFF2-40B4-BE49-F238E27FC236}">
                <a16:creationId xmlns:a16="http://schemas.microsoft.com/office/drawing/2014/main" id="{46DAC404-F3B2-87FC-5DEC-AC299451E97D}"/>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0" y="8311429"/>
            <a:ext cx="6858000" cy="826851"/>
          </a:xfrm>
          <a:prstGeom prst="rect">
            <a:avLst/>
          </a:prstGeom>
          <a:effectLst>
            <a:outerShdw blurRad="50800" dist="50800" dir="5400000" algn="ctr" rotWithShape="0">
              <a:schemeClr val="bg1"/>
            </a:outerShdw>
          </a:effectLst>
        </p:spPr>
      </p:pic>
    </p:spTree>
    <p:extLst>
      <p:ext uri="{BB962C8B-B14F-4D97-AF65-F5344CB8AC3E}">
        <p14:creationId xmlns:p14="http://schemas.microsoft.com/office/powerpoint/2010/main" val="274694205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103315</TotalTime>
  <Words>1042</Words>
  <Application>Microsoft Macintosh PowerPoint</Application>
  <PresentationFormat>Affichage à l'écran (4:3)</PresentationFormat>
  <Paragraphs>127</Paragraphs>
  <Slides>10</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vt:i4>
      </vt:variant>
    </vt:vector>
  </HeadingPairs>
  <TitlesOfParts>
    <vt:vector size="15" baseType="lpstr">
      <vt:lpstr>Amiko</vt:lpstr>
      <vt:lpstr>Arial</vt:lpstr>
      <vt:lpstr>Calibri</vt:lpstr>
      <vt:lpstr>Wingdings</vt:lpstr>
      <vt:lpstr>Thème Office</vt:lpstr>
      <vt:lpstr>Présentation PowerPoint</vt:lpstr>
      <vt:lpstr>Présentation PowerPoint</vt:lpstr>
      <vt:lpstr>Présentation PowerPoint</vt:lpstr>
      <vt:lpstr>Présentation PowerPoint</vt:lpstr>
      <vt:lpstr>Présentation PowerPoint</vt:lpstr>
      <vt:lpstr>Plan détaillé du CREPS de Toulouse</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nicod_000</dc:creator>
  <cp:lastModifiedBy>Paul Martinez Ligue Occitanie de Tennis de Table</cp:lastModifiedBy>
  <cp:revision>992</cp:revision>
  <dcterms:created xsi:type="dcterms:W3CDTF">2013-09-29T00:59:07Z</dcterms:created>
  <dcterms:modified xsi:type="dcterms:W3CDTF">2023-04-05T17:44:20Z</dcterms:modified>
</cp:coreProperties>
</file>